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9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5" r:id="rId81"/>
    <p:sldId id="336" r:id="rId82"/>
    <p:sldId id="337" r:id="rId83"/>
    <p:sldId id="338" r:id="rId84"/>
    <p:sldId id="339" r:id="rId85"/>
    <p:sldId id="340" r:id="rId86"/>
    <p:sldId id="341" r:id="rId87"/>
    <p:sldId id="342" r:id="rId88"/>
    <p:sldId id="343" r:id="rId89"/>
  </p:sldIdLst>
  <p:sldSz cx="9144000" cy="5715000" type="screen16x10"/>
  <p:notesSz cx="6858000" cy="9144000"/>
  <p:embeddedFontLst>
    <p:embeddedFont>
      <p:font typeface="Old Standard TT" pitchFamily="2" charset="77"/>
      <p:regular r:id="rId91"/>
      <p:bold r:id="rId92"/>
      <p:italic r:id="rId93"/>
    </p:embeddedFont>
    <p:embeddedFont>
      <p:font typeface="Verdana" panose="020B0604030504040204" pitchFamily="34" charset="0"/>
      <p:regular r:id="rId94"/>
      <p:bold r:id="rId95"/>
      <p:italic r:id="rId96"/>
      <p:boldItalic r:id="rId9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94"/>
  </p:normalViewPr>
  <p:slideViewPr>
    <p:cSldViewPr snapToGrid="0">
      <p:cViewPr varScale="1">
        <p:scale>
          <a:sx n="136" d="100"/>
          <a:sy n="136" d="100"/>
        </p:scale>
        <p:origin x="200" y="26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notesMaster" Target="notesMasters/notesMaster1.xml"/><Relationship Id="rId95" Type="http://schemas.openxmlformats.org/officeDocument/2006/relationships/font" Target="fonts/font5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font" Target="fonts/font1.fntdata"/><Relationship Id="rId96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4.fntdata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font" Target="fonts/font7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2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3.fntdata"/><Relationship Id="rId98" Type="http://schemas.openxmlformats.org/officeDocument/2006/relationships/presProps" Target="presProps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7" name="Google Shape;107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9" name="Google Shape;11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0" name="Google Shape;120;p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0" name="Google Shape;14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9" name="Google Shape;149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7" name="Google Shape;20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4" name="Google Shape;21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2" name="Google Shape;242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6" name="Google Shape;286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7" name="Google Shape;287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97" name="Google Shape;297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8" name="Google Shape;298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6" name="Google Shape;306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8" name="Google Shape;338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5" name="Google Shape;355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2" name="Google Shape;372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9" name="Google Shape;379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fa588c550f_0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7" name="Google Shape;387;gfa588c550f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6" name="Google Shape;396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4" name="Google Shape;404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0" name="Google Shape;420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0" name="Google Shape;440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9" name="Google Shape;449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6" name="Google Shape;476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" name="Google Shape;6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4" name="Google Shape;49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4" name="Google Shape;50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5" name="Google Shape;505;p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ge97d974c9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7" name="Google Shape;517;ge97d974c9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7d974c9f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7d974c9f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e97d974c9f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1" name="Google Shape;531;ge97d974c9f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2" name="Google Shape;532;ge97d974c9f_0_1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ge97d974c9f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4" name="Google Shape;544;ge97d974c9f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e97d974c9f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ge97d974c9f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e97d974c9f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1" name="Google Shape;561;ge97d974c9f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e97d974c9f_0_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3" name="Google Shape;573;ge97d974c9f_0_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ge97d974c9f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3" name="Google Shape;583;ge97d974c9f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4" name="Google Shape;584;ge97d974c9f_0_5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" name="Google Shape;7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97d974c9f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7" name="Google Shape;597;ge97d974c9f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97d974c9f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e97d974c9f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e97d974c9f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ge97d974c9f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ge97d974c9f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0" name="Google Shape;620;ge97d974c9f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e97d974c9f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8" name="Google Shape;628;ge97d974c9f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e97d974c9f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6" name="Google Shape;636;ge97d974c9f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e97d974c9f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44" name="Google Shape;644;ge97d974c9f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5" name="Google Shape;645;ge97d974c9f_0_1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ge97d974c9f_0_1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1" name="Google Shape;661;ge97d974c9f_0_1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http://www.labcognition.com/onlinehelp/en/CIE_1976_L_a_b__color_model.htm</a:t>
            </a:r>
            <a:endParaRPr/>
          </a:p>
        </p:txBody>
      </p:sp>
      <p:sp>
        <p:nvSpPr>
          <p:cNvPr id="662" name="Google Shape;662;ge97d974c9f_0_1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ge97d974c9f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1" name="Google Shape;671;ge97d974c9f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e97d974c9f_0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9" name="Google Shape;679;ge97d974c9f_0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" name="Google Shape;82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p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e97d974c9f_0_1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8" name="Google Shape;688;ge97d974c9f_0_1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e97d974c9f_0_1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7" name="Google Shape;697;ge97d974c9f_0_1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e97d974c9f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4" name="Google Shape;704;ge97d974c9f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97d974c9f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0" name="Google Shape;710;ge97d974c9f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e97d974c9f_0_1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9" name="Google Shape;719;ge97d974c9f_0_1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0" name="Google Shape;720;ge97d974c9f_0_1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e97d974c9f_0_1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6" name="Google Shape;726;ge97d974c9f_0_1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1" name="Google Shape;731;ge97d974c9f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2" name="Google Shape;732;ge97d974c9f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8" name="Google Shape;738;ge97d974c9f_0_2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9" name="Google Shape;739;ge97d974c9f_0_2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e97d974c9f_0_2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1" name="Google Shape;751;ge97d974c9f_0_2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fa588c550f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1" name="Google Shape;761;gfa588c550f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https://9gag.com/gag/aB2DMRN?ref=android</a:t>
            </a:r>
            <a:endParaRPr/>
          </a:p>
        </p:txBody>
      </p:sp>
      <p:sp>
        <p:nvSpPr>
          <p:cNvPr id="762" name="Google Shape;762;gfa588c550f_0_9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3" name="Google Shape;9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ge97d974c9f_0_2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0" name="Google Shape;770;ge97d974c9f_0_2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97d974c9f_0_2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7" name="Google Shape;777;ge97d974c9f_0_2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8" name="Google Shape;778;ge97d974c9f_0_22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e97d974c9f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0" name="Google Shape;790;ge97d974c9f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7" name="Google Shape;797;ge97d974c9f_0_2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8" name="Google Shape;798;ge97d974c9f_0_2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4" name="Google Shape;804;ge97d974c9f_0_2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5" name="Google Shape;805;ge97d974c9f_0_2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e97d974c9f_0_2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12" name="Google Shape;812;ge97d974c9f_0_2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e97d974c9f_0_2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21" name="Google Shape;821;ge97d974c9f_0_2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2" name="Google Shape;822;ge97d974c9f_0_26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e97d974c9f_0_2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6" name="Google Shape;836;ge97d974c9f_0_2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gfa588c550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5" name="Google Shape;845;gfa588c550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38.png"/><Relationship Id="rId4" Type="http://schemas.openxmlformats.org/officeDocument/2006/relationships/image" Target="../media/image37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g"/><Relationship Id="rId4" Type="http://schemas.openxmlformats.org/officeDocument/2006/relationships/image" Target="../media/image37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gif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6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jp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21: Sistema de Cores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Células fotorreceptoras retinais: cones e bastonetes</a:t>
            </a:r>
            <a:endParaRPr/>
          </a:p>
        </p:txBody>
      </p:sp>
      <p:sp>
        <p:nvSpPr>
          <p:cNvPr id="111" name="Google Shape;111;p14"/>
          <p:cNvSpPr txBox="1">
            <a:spLocks noGrp="1"/>
          </p:cNvSpPr>
          <p:nvPr>
            <p:ph type="body" idx="1"/>
          </p:nvPr>
        </p:nvSpPr>
        <p:spPr>
          <a:xfrm>
            <a:off x="161114" y="838985"/>
            <a:ext cx="48630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/>
              <a:t>Bastonetes</a:t>
            </a:r>
            <a:r>
              <a:rPr lang="pt-BR" sz="1800"/>
              <a:t> são receptores primários em condições de luz muito baixa (condições "escotópicas"), por ex. luz da lua</a:t>
            </a:r>
            <a:endParaRPr/>
          </a:p>
          <a:p>
            <a:pPr marL="177750" lvl="0" indent="-177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~120 milhões de bastonetes no olho</a:t>
            </a:r>
            <a:endParaRPr/>
          </a:p>
          <a:p>
            <a:pPr marL="177750" lvl="0" indent="-177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Percebe apenas tons de cinza, sem cor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/>
              <a:t>Cones</a:t>
            </a:r>
            <a:r>
              <a:rPr lang="pt-BR" sz="1800"/>
              <a:t> são receptores primários em níveis de luz típicos ("fotópico")</a:t>
            </a:r>
            <a:endParaRPr/>
          </a:p>
          <a:p>
            <a:pPr marL="177750" lvl="0" indent="-177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~6-7 milhões de cones no olho</a:t>
            </a:r>
            <a:endParaRPr/>
          </a:p>
          <a:p>
            <a:pPr marL="177750" lvl="0" indent="-177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Três tipos de cones, cada um com sensibilidade espectral diferente</a:t>
            </a:r>
            <a:endParaRPr/>
          </a:p>
          <a:p>
            <a:pPr marL="177750" lvl="0" indent="-177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Proporciona sensação de cor</a:t>
            </a:r>
            <a:endParaRPr/>
          </a:p>
        </p:txBody>
      </p:sp>
      <p:sp>
        <p:nvSpPr>
          <p:cNvPr id="112" name="Google Shape;112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113" name="Google Shape;113;p14"/>
          <p:cNvSpPr/>
          <p:nvPr/>
        </p:nvSpPr>
        <p:spPr>
          <a:xfrm>
            <a:off x="6660297" y="4490701"/>
            <a:ext cx="2304900" cy="24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http://ebooks.bfwpub.com/life.php </a:t>
            </a:r>
            <a:endParaRPr sz="700"/>
          </a:p>
        </p:txBody>
      </p:sp>
      <p:pic>
        <p:nvPicPr>
          <p:cNvPr id="114" name="Google Shape;114;p14" descr="page13image389984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56909" y="1533627"/>
            <a:ext cx="3893127" cy="2957075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14"/>
          <p:cNvSpPr/>
          <p:nvPr/>
        </p:nvSpPr>
        <p:spPr>
          <a:xfrm>
            <a:off x="7796901" y="1182725"/>
            <a:ext cx="80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cones</a:t>
            </a:r>
            <a:endParaRPr/>
          </a:p>
        </p:txBody>
      </p:sp>
      <p:sp>
        <p:nvSpPr>
          <p:cNvPr id="116" name="Google Shape;116;p14"/>
          <p:cNvSpPr/>
          <p:nvPr/>
        </p:nvSpPr>
        <p:spPr>
          <a:xfrm>
            <a:off x="5056900" y="1202725"/>
            <a:ext cx="134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bastonetes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Resposta Espectral de Células Cone Humanas</a:t>
            </a:r>
            <a:endParaRPr/>
          </a:p>
        </p:txBody>
      </p:sp>
      <p:sp>
        <p:nvSpPr>
          <p:cNvPr id="123" name="Google Shape;123;p15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2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Três tipos de células cônicas: S, M e L (correspondendo ao pico de resposta em comprimentos de onda curtos, médios e longos)</a:t>
            </a:r>
            <a:endParaRPr/>
          </a:p>
        </p:txBody>
      </p:sp>
      <p:sp>
        <p:nvSpPr>
          <p:cNvPr id="124" name="Google Shape;12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25" name="Google Shape;125;p15" descr="page14image389989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73995" y="1564978"/>
            <a:ext cx="5140037" cy="3770141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15"/>
          <p:cNvSpPr/>
          <p:nvPr/>
        </p:nvSpPr>
        <p:spPr>
          <a:xfrm rot="-5400000">
            <a:off x="1602725" y="3417702"/>
            <a:ext cx="254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normalizada</a:t>
            </a:r>
            <a:endParaRPr sz="1000"/>
          </a:p>
        </p:txBody>
      </p:sp>
      <p:sp>
        <p:nvSpPr>
          <p:cNvPr id="127" name="Google Shape;127;p15"/>
          <p:cNvSpPr/>
          <p:nvPr/>
        </p:nvSpPr>
        <p:spPr>
          <a:xfrm>
            <a:off x="2908624" y="5269450"/>
            <a:ext cx="5106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 de onda (nm)</a:t>
            </a:r>
            <a:endParaRPr sz="1000"/>
          </a:p>
        </p:txBody>
      </p:sp>
      <p:sp>
        <p:nvSpPr>
          <p:cNvPr id="128" name="Google Shape;128;p15"/>
          <p:cNvSpPr txBox="1"/>
          <p:nvPr/>
        </p:nvSpPr>
        <p:spPr>
          <a:xfrm>
            <a:off x="190475" y="2180900"/>
            <a:ext cx="2344500" cy="1267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50">
                <a:solidFill>
                  <a:srgbClr val="202122"/>
                </a:solidFill>
                <a:highlight>
                  <a:srgbClr val="FFFFFF"/>
                </a:highlight>
              </a:rPr>
              <a:t>Picos de Sensibilidade</a:t>
            </a:r>
            <a:endParaRPr sz="1550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50" b="1">
                <a:solidFill>
                  <a:srgbClr val="202122"/>
                </a:solidFill>
                <a:highlight>
                  <a:srgbClr val="FFFFFF"/>
                </a:highlight>
              </a:rPr>
              <a:t>S</a:t>
            </a:r>
            <a:r>
              <a:rPr lang="pt-BR" sz="1550">
                <a:solidFill>
                  <a:srgbClr val="202122"/>
                </a:solidFill>
                <a:highlight>
                  <a:srgbClr val="FFFFFF"/>
                </a:highlight>
              </a:rPr>
              <a:t>hort: 420–440 nm</a:t>
            </a:r>
            <a:endParaRPr sz="155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50" b="1">
                <a:solidFill>
                  <a:srgbClr val="202122"/>
                </a:solidFill>
                <a:highlight>
                  <a:srgbClr val="FFFFFF"/>
                </a:highlight>
              </a:rPr>
              <a:t>M</a:t>
            </a:r>
            <a:r>
              <a:rPr lang="pt-BR" sz="1550">
                <a:solidFill>
                  <a:srgbClr val="202122"/>
                </a:solidFill>
                <a:highlight>
                  <a:srgbClr val="FFFFFF"/>
                </a:highlight>
              </a:rPr>
              <a:t>edium: 534–545 nm</a:t>
            </a:r>
            <a:endParaRPr sz="1550" b="1">
              <a:solidFill>
                <a:srgbClr val="2021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50" b="1">
                <a:solidFill>
                  <a:srgbClr val="202122"/>
                </a:solidFill>
                <a:highlight>
                  <a:srgbClr val="FFFFFF"/>
                </a:highlight>
              </a:rPr>
              <a:t>L</a:t>
            </a:r>
            <a:r>
              <a:rPr lang="pt-BR" sz="1550">
                <a:solidFill>
                  <a:srgbClr val="202122"/>
                </a:solidFill>
                <a:highlight>
                  <a:srgbClr val="FFFFFF"/>
                </a:highlight>
              </a:rPr>
              <a:t>ong: 564–580 nm</a:t>
            </a:r>
            <a:endParaRPr sz="19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5646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200"/>
              <a:buFont typeface="Verdana"/>
              <a:buNone/>
            </a:pPr>
            <a:r>
              <a:rPr lang="pt-BR" sz="2200"/>
              <a:t>Fração de três tipos de células cônicas varia amplamente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body" idx="1"/>
          </p:nvPr>
        </p:nvSpPr>
        <p:spPr>
          <a:xfrm>
            <a:off x="111883" y="838985"/>
            <a:ext cx="8893574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Distribuição de cones na borda da fóvea em 12 pessoas diferentes com visão de cores normal. Observe a alta variabilidade da porcentagem dos diferentes tipos de células cônicas. (imagem em cor falsa)</a:t>
            </a:r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6" name="Google Shape;136;p16" descr="page15image389949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598" y="1915337"/>
            <a:ext cx="4644804" cy="3495392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6"/>
          <p:cNvSpPr/>
          <p:nvPr/>
        </p:nvSpPr>
        <p:spPr>
          <a:xfrm>
            <a:off x="1345644" y="5462783"/>
            <a:ext cx="7065818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Hofer, H. et al. J. Neurosci. 2005;25:9669-9679 </a:t>
            </a:r>
            <a:endParaRPr sz="11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Um modelo simples de detector de luz</a:t>
            </a:r>
            <a:endParaRPr/>
          </a:p>
        </p:txBody>
      </p:sp>
      <p:sp>
        <p:nvSpPr>
          <p:cNvPr id="143" name="Google Shape;143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4" name="Google Shape;144;p17" descr="page17image388141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41225" y="711950"/>
            <a:ext cx="6861550" cy="3912400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7"/>
          <p:cNvSpPr/>
          <p:nvPr/>
        </p:nvSpPr>
        <p:spPr>
          <a:xfrm>
            <a:off x="6559347" y="5374590"/>
            <a:ext cx="184377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Marschner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6" name="Google Shape;146;p17" descr="{&quot;code&quot;:&quot;$$X=\\int_{}^{}s\\left(\\lambda\\right)r\\left(\\lambda\\right)d\\lambda$$&quot;,&quot;type&quot;:&quot;$$&quot;,&quot;aid&quot;:null,&quot;font&quot;:{&quot;size&quot;:12,&quot;color&quot;:&quot;#000000&quot;,&quot;family&quot;:&quot;Arial&quot;},&quot;backgroundColorModified&quot;:null,&quot;backgroundColor&quot;:&quot;#FFFFFF&quot;,&quot;id&quot;:&quot;1&quot;,&quot;ts&quot;:1636550976740,&quot;cs&quot;:&quot;dfkDTTR0yFuYYUbc594Fjw==&quot;,&quot;size&quot;:{&quot;width&quot;:152.33333333333334,&quot;height&quot;:41.833333333333336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1914" y="4706650"/>
            <a:ext cx="2832751" cy="777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Matemática da detecção de luz</a:t>
            </a:r>
            <a:endParaRPr/>
          </a:p>
        </p:txBody>
      </p:sp>
      <p:sp>
        <p:nvSpPr>
          <p:cNvPr id="153" name="Google Shape;153;p18"/>
          <p:cNvSpPr txBox="1">
            <a:spLocks noGrp="1"/>
          </p:cNvSpPr>
          <p:nvPr>
            <p:ph type="body" idx="1"/>
          </p:nvPr>
        </p:nvSpPr>
        <p:spPr>
          <a:xfrm>
            <a:off x="390550" y="762774"/>
            <a:ext cx="8428200" cy="25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/>
              <a:t>A mesma matemática é transportada para as distribuições de potência espectral</a:t>
            </a:r>
            <a:endParaRPr/>
          </a:p>
          <a:p>
            <a:pPr marL="269999" lvl="0" indent="-2296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/>
              <a:t>A luz que entra no detector tem sua distribuição de potência espectral, s(λ)</a:t>
            </a:r>
            <a:endParaRPr/>
          </a:p>
          <a:p>
            <a:pPr marL="269999" lvl="0" indent="-229699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/>
              <a:t>O detector tem sua sensibilidade espectral ou resposta espectral, r(λ)</a:t>
            </a:r>
            <a:endParaRPr sz="2200"/>
          </a:p>
        </p:txBody>
      </p:sp>
      <p:sp>
        <p:nvSpPr>
          <p:cNvPr id="154" name="Google Shape;154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5" name="Google Shape;155;p18"/>
          <p:cNvSpPr/>
          <p:nvPr/>
        </p:nvSpPr>
        <p:spPr>
          <a:xfrm>
            <a:off x="1176132" y="4691349"/>
            <a:ext cx="1383712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sinal medido</a:t>
            </a:r>
            <a:endParaRPr/>
          </a:p>
        </p:txBody>
      </p:sp>
      <p:sp>
        <p:nvSpPr>
          <p:cNvPr id="156" name="Google Shape;156;p18"/>
          <p:cNvSpPr/>
          <p:nvPr/>
        </p:nvSpPr>
        <p:spPr>
          <a:xfrm>
            <a:off x="2825353" y="5053594"/>
            <a:ext cx="207364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espectro de entrada</a:t>
            </a:r>
            <a:endParaRPr/>
          </a:p>
        </p:txBody>
      </p:sp>
      <p:sp>
        <p:nvSpPr>
          <p:cNvPr id="157" name="Google Shape;157;p18"/>
          <p:cNvSpPr/>
          <p:nvPr/>
        </p:nvSpPr>
        <p:spPr>
          <a:xfrm>
            <a:off x="5177077" y="5041397"/>
            <a:ext cx="261687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sensibilidade do detector</a:t>
            </a:r>
            <a:endParaRPr/>
          </a:p>
        </p:txBody>
      </p:sp>
      <p:cxnSp>
        <p:nvCxnSpPr>
          <p:cNvPr id="158" name="Google Shape;158;p18"/>
          <p:cNvCxnSpPr>
            <a:stCxn id="155" idx="0"/>
          </p:cNvCxnSpPr>
          <p:nvPr/>
        </p:nvCxnSpPr>
        <p:spPr>
          <a:xfrm rot="10800000" flipH="1">
            <a:off x="1867988" y="4154049"/>
            <a:ext cx="407700" cy="5373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59" name="Google Shape;159;p18"/>
          <p:cNvCxnSpPr>
            <a:stCxn id="156" idx="0"/>
          </p:cNvCxnSpPr>
          <p:nvPr/>
        </p:nvCxnSpPr>
        <p:spPr>
          <a:xfrm rot="10800000" flipH="1">
            <a:off x="3862175" y="4176094"/>
            <a:ext cx="531900" cy="8775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60" name="Google Shape;160;p18"/>
          <p:cNvCxnSpPr>
            <a:stCxn id="157" idx="0"/>
          </p:cNvCxnSpPr>
          <p:nvPr/>
        </p:nvCxnSpPr>
        <p:spPr>
          <a:xfrm rot="10800000">
            <a:off x="5431012" y="4176197"/>
            <a:ext cx="1054500" cy="865200"/>
          </a:xfrm>
          <a:prstGeom prst="straightConnector1">
            <a:avLst/>
          </a:prstGeom>
          <a:noFill/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161" name="Google Shape;161;p18" descr="{&quot;code&quot;:&quot;$$X=\\int_{}^{}s\\left(\\lambda\\right)r\\left(\\lambda\\right)d\\lambda$$&quot;,&quot;type&quot;:&quot;$$&quot;,&quot;aid&quot;:null,&quot;font&quot;:{&quot;size&quot;:12,&quot;color&quot;:&quot;#000000&quot;,&quot;family&quot;:&quot;Arial&quot;},&quot;backgroundColorModified&quot;:null,&quot;backgroundColor&quot;:&quot;#FFFFFF&quot;,&quot;id&quot;:&quot;1&quot;,&quot;ts&quot;:1636550976740,&quot;cs&quot;:&quot;dfkDTTR0yFuYYUbc594Fjw==&quot;,&quot;size&quot;:{&quot;width&quot;:152.33333333333334,&quot;height&quot;:41.833333333333336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6705" y="3287775"/>
            <a:ext cx="3995076" cy="1097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Matemática da detecção de luz</a:t>
            </a:r>
            <a:endParaRPr/>
          </a:p>
        </p:txBody>
      </p:sp>
      <p:sp>
        <p:nvSpPr>
          <p:cNvPr id="167" name="Google Shape;167;p1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35886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Se pensarmos em s e r como representações discretas e amostradas (vetores) em vez de funções contínuas, esta operação integral é um produto escalar: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Podemos escrever essa expressão na forma matricial:</a:t>
            </a:r>
            <a:endParaRPr/>
          </a:p>
        </p:txBody>
      </p:sp>
      <p:sp>
        <p:nvSpPr>
          <p:cNvPr id="168" name="Google Shape;16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9" name="Google Shape;169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29796" y="3962582"/>
            <a:ext cx="3684407" cy="1581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Google Shape;170;p19" descr="{&quot;aid&quot;:null,&quot;backgroundColor&quot;:&quot;#FFFFFF&quot;,&quot;font&quot;:{&quot;color&quot;:&quot;#000000&quot;,&quot;family&quot;:&quot;Arial&quot;,&quot;size&quot;:23},&quot;code&quot;:&quot;$$X=s\\cdot r$$&quot;,&quot;type&quot;:&quot;$$&quot;,&quot;backgroundColorModified&quot;:false,&quot;id&quot;:&quot;1&quot;,&quot;ts&quot;:1636551060454,&quot;cs&quot;:&quot;jycdFLNPH8UbRjK+08q4Iw==&quot;,&quot;size&quot;:{&quot;width&quot;:136.16666666666666,&quot;height&quot;:2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66925" y="2348150"/>
            <a:ext cx="2410150" cy="44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dimensionalidade de ∞ a 1</a:t>
            </a:r>
            <a:endParaRPr/>
          </a:p>
        </p:txBody>
      </p:sp>
      <p:sp>
        <p:nvSpPr>
          <p:cNvPr id="176" name="Google Shape;176;p2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Densidade Espectral é uma função do comprimento de onda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(∞ - sinal dimensional)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 detector o resultado é um valor escalar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	(1 - sinal unidimensional)</a:t>
            </a:r>
            <a:endParaRPr/>
          </a:p>
        </p:txBody>
      </p:sp>
      <p:sp>
        <p:nvSpPr>
          <p:cNvPr id="177" name="Google Shape;177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Resposta Espectral de Células Cone Humanas</a:t>
            </a:r>
            <a:endParaRPr/>
          </a:p>
        </p:txBody>
      </p:sp>
      <p:sp>
        <p:nvSpPr>
          <p:cNvPr id="183" name="Google Shape;183;p2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09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vez de um detector como antes, agora temos três detectores (células cone S, M, L), cada um com uma curva de resposta espectral diferente</a:t>
            </a:r>
            <a:endParaRPr/>
          </a:p>
        </p:txBody>
      </p:sp>
      <p:sp>
        <p:nvSpPr>
          <p:cNvPr id="184" name="Google Shape;184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85" name="Google Shape;185;p21" descr="page22image390590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2541470"/>
            <a:ext cx="2630078" cy="218063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1" descr="page14image389989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58200" y="1870918"/>
            <a:ext cx="4545725" cy="3334232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21"/>
          <p:cNvSpPr/>
          <p:nvPr/>
        </p:nvSpPr>
        <p:spPr>
          <a:xfrm rot="-5400000">
            <a:off x="2659650" y="3578375"/>
            <a:ext cx="27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normalizada</a:t>
            </a:r>
            <a:endParaRPr sz="1000"/>
          </a:p>
        </p:txBody>
      </p:sp>
      <p:sp>
        <p:nvSpPr>
          <p:cNvPr id="188" name="Google Shape;188;p21"/>
          <p:cNvSpPr/>
          <p:nvPr/>
        </p:nvSpPr>
        <p:spPr>
          <a:xfrm>
            <a:off x="4466250" y="5168000"/>
            <a:ext cx="394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 de onda (nm)</a:t>
            </a:r>
            <a:endParaRPr sz="1000"/>
          </a:p>
        </p:txBody>
      </p:sp>
      <p:sp>
        <p:nvSpPr>
          <p:cNvPr id="189" name="Google Shape;189;p21"/>
          <p:cNvSpPr/>
          <p:nvPr/>
        </p:nvSpPr>
        <p:spPr>
          <a:xfrm>
            <a:off x="4292326" y="1553475"/>
            <a:ext cx="321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pt-BR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pt-BR" sz="2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 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Resposta Espectral de Células Cone Humanas</a:t>
            </a:r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099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vez de um detector como antes, agora temos três detectores (células cone S, M, L), cada um com uma curva de resposta espectral diferente</a:t>
            </a:r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197" name="Google Shape;197;p22"/>
          <p:cNvSpPr/>
          <p:nvPr/>
        </p:nvSpPr>
        <p:spPr>
          <a:xfrm>
            <a:off x="154624" y="2356800"/>
            <a:ext cx="3825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Escrito como produtos vetoria</a:t>
            </a:r>
            <a:r>
              <a:rPr lang="pt-BR" sz="1600">
                <a:solidFill>
                  <a:schemeClr val="dk1"/>
                </a:solidFill>
              </a:rPr>
              <a:t>is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/>
          </a:p>
        </p:txBody>
      </p:sp>
      <p:pic>
        <p:nvPicPr>
          <p:cNvPr id="198" name="Google Shape;198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32228" y="2839346"/>
            <a:ext cx="1384300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Google Shape;199;p22"/>
          <p:cNvSpPr/>
          <p:nvPr/>
        </p:nvSpPr>
        <p:spPr>
          <a:xfrm>
            <a:off x="154621" y="4114775"/>
            <a:ext cx="269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Formulação matricial:</a:t>
            </a:r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61520" y="4547060"/>
            <a:ext cx="25654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 descr="page14image389989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58200" y="1870918"/>
            <a:ext cx="4545725" cy="3334232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2"/>
          <p:cNvSpPr/>
          <p:nvPr/>
        </p:nvSpPr>
        <p:spPr>
          <a:xfrm rot="-5400000">
            <a:off x="2659650" y="3578375"/>
            <a:ext cx="27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resposta normalizada</a:t>
            </a:r>
            <a:endParaRPr sz="1000"/>
          </a:p>
        </p:txBody>
      </p:sp>
      <p:sp>
        <p:nvSpPr>
          <p:cNvPr id="203" name="Google Shape;203;p22"/>
          <p:cNvSpPr/>
          <p:nvPr/>
        </p:nvSpPr>
        <p:spPr>
          <a:xfrm>
            <a:off x="4466250" y="5168000"/>
            <a:ext cx="394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 de onda (nm)</a:t>
            </a:r>
            <a:endParaRPr sz="1000"/>
          </a:p>
        </p:txBody>
      </p:sp>
      <p:sp>
        <p:nvSpPr>
          <p:cNvPr id="204" name="Google Shape;204;p22"/>
          <p:cNvSpPr/>
          <p:nvPr/>
        </p:nvSpPr>
        <p:spPr>
          <a:xfrm>
            <a:off x="4292326" y="1553475"/>
            <a:ext cx="3215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pt-BR" sz="28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  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</a:t>
            </a:r>
            <a:r>
              <a:rPr lang="pt-BR" sz="26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   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 r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(</a:t>
            </a:r>
            <a:r>
              <a:rPr lang="pt-BR" sz="2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λ</a:t>
            </a:r>
            <a:r>
              <a:rPr lang="pt-BR" sz="2500">
                <a:solidFill>
                  <a:schemeClr val="dk1"/>
                </a:solidFill>
                <a:latin typeface="Old Standard TT"/>
                <a:ea typeface="Old Standard TT"/>
                <a:cs typeface="Old Standard TT"/>
                <a:sym typeface="Old Standard TT"/>
              </a:rPr>
              <a:t>) </a:t>
            </a:r>
            <a:endParaRPr sz="2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Redução de dimensionalidade de ∞ a 3</a:t>
            </a:r>
            <a:endParaRPr/>
          </a:p>
        </p:txBody>
      </p:sp>
      <p:sp>
        <p:nvSpPr>
          <p:cNvPr id="210" name="Google Shape;210;p2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cada posição na retina humana: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Densidade Espectral é uma função do comprimento de onda (teoricamente ∞ comprim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entos de onda, logo</a:t>
            </a:r>
            <a:r>
              <a:rPr lang="pt-BR"/>
              <a:t> dimensão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/>
              <a:t>∞)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3 tipos de cones próximos a essa posição produzem três valores escalares (sinal tridimensional)</a:t>
            </a:r>
            <a:endParaRPr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11" name="Google Shape;211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Cores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9" name="Google Shape;39;p6" descr="page2image56423888"/>
          <p:cNvPicPr preferRelativeResize="0"/>
          <p:nvPr/>
        </p:nvPicPr>
        <p:blipFill rotWithShape="1">
          <a:blip r:embed="rId3">
            <a:alphaModFix/>
          </a:blip>
          <a:srcRect t="10472"/>
          <a:stretch/>
        </p:blipFill>
        <p:spPr>
          <a:xfrm>
            <a:off x="822107" y="755855"/>
            <a:ext cx="6952361" cy="4668155"/>
          </a:xfrm>
          <a:prstGeom prst="rect">
            <a:avLst/>
          </a:prstGeom>
          <a:noFill/>
          <a:ln>
            <a:noFill/>
          </a:ln>
        </p:spPr>
      </p:pic>
      <p:sp>
        <p:nvSpPr>
          <p:cNvPr id="40" name="Google Shape;40;p6"/>
          <p:cNvSpPr/>
          <p:nvPr/>
        </p:nvSpPr>
        <p:spPr>
          <a:xfrm>
            <a:off x="5615773" y="5408281"/>
            <a:ext cx="29400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Science Media Group. 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Sistema Visual Humano</a:t>
            </a:r>
            <a:endParaRPr/>
          </a:p>
        </p:txBody>
      </p:sp>
      <p:sp>
        <p:nvSpPr>
          <p:cNvPr id="217" name="Google Shape;217;p24"/>
          <p:cNvSpPr txBox="1">
            <a:spLocks noGrp="1"/>
          </p:cNvSpPr>
          <p:nvPr>
            <p:ph type="body" idx="1"/>
          </p:nvPr>
        </p:nvSpPr>
        <p:spPr>
          <a:xfrm>
            <a:off x="237505" y="737420"/>
            <a:ext cx="8778675" cy="46733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62900" lvl="0" indent="-16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O olho humano não mede cada comprimento de onda de luz, logo o cérebro não recebe a informações dessa forma</a:t>
            </a:r>
            <a:endParaRPr/>
          </a:p>
          <a:p>
            <a:pPr marL="162900" lvl="0" indent="-16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Em vez disso, o olho mede apenas três valores de resposta (S, M, L) em cada posição no campo visual, e esta é apenas a informação espectral disponível para o cérebro</a:t>
            </a:r>
            <a:endParaRPr/>
          </a:p>
          <a:p>
            <a:pPr marL="162900" lvl="0" indent="-162900" algn="l" rtl="0">
              <a:spcBef>
                <a:spcPts val="9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Este é o resultado da integração do espectro de entrada contra funções de resposta dos cones S, M, L</a:t>
            </a:r>
            <a:endParaRPr/>
          </a:p>
        </p:txBody>
      </p:sp>
      <p:sp>
        <p:nvSpPr>
          <p:cNvPr id="218" name="Google Shape;218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9" name="Google Shape;219;p24" descr="page25image186719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0352" y="2976732"/>
            <a:ext cx="7591121" cy="27382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Metamerismo</a:t>
            </a:r>
            <a:endParaRPr/>
          </a:p>
        </p:txBody>
      </p:sp>
      <p:sp>
        <p:nvSpPr>
          <p:cNvPr id="225" name="Google Shape;225;p2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Metâmetros são dois espectros diferentes (∞-dim) que se projetam para a mesma resposta (S, M, L) (3-dim).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</a:t>
            </a:r>
            <a:r>
              <a:rPr lang="pt-BR" u="sng"/>
              <a:t>Parecerão ter a mesma cor para um humano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existência de metâmeros é crítica para a reprodução de cores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Não precisamos reproduzir todo o espectro de uma cena do mundo real para visualizarmos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Exemplo: um metamerismo pode reproduzir a cor percebida de uma cena do mundo real em uma tela com pixels de apenas três cores</a:t>
            </a:r>
            <a:endParaRPr/>
          </a:p>
        </p:txBody>
      </p:sp>
      <p:sp>
        <p:nvSpPr>
          <p:cNvPr id="226" name="Google Shape;226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Metamerismo</a:t>
            </a:r>
            <a:endParaRPr/>
          </a:p>
        </p:txBody>
      </p:sp>
      <p:sp>
        <p:nvSpPr>
          <p:cNvPr id="232" name="Google Shape;232;p2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correspondência de cores é uma ilusão importante que é entendida quantitativamente</a:t>
            </a:r>
            <a:endParaRPr/>
          </a:p>
        </p:txBody>
      </p:sp>
      <p:sp>
        <p:nvSpPr>
          <p:cNvPr id="233" name="Google Shape;23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4" name="Google Shape;234;p26" descr="page28image185703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8112" y="1616947"/>
            <a:ext cx="3327984" cy="3857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6" descr="page28image185686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3516" y="1616947"/>
            <a:ext cx="2861529" cy="3746090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6"/>
          <p:cNvSpPr/>
          <p:nvPr/>
        </p:nvSpPr>
        <p:spPr>
          <a:xfrm>
            <a:off x="7397110" y="5474610"/>
            <a:ext cx="113524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[Brian Wandell]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37" name="Google Shape;237;p26" descr="page28image185672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29688" y="1799305"/>
            <a:ext cx="1128743" cy="105819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6" descr="page28image185661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5517" y="1900699"/>
            <a:ext cx="773675" cy="773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6" descr="page28image1856619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97362" y="1829876"/>
            <a:ext cx="773675" cy="77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Metamerismo (mesma percepção de cor)</a:t>
            </a:r>
            <a:endParaRPr/>
          </a:p>
        </p:txBody>
      </p:sp>
      <p:pic>
        <p:nvPicPr>
          <p:cNvPr id="245" name="Google Shape;245;p27" descr="page29image187646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4565" y="838985"/>
            <a:ext cx="562019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46" name="Google Shape;246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sp>
        <p:nvSpPr>
          <p:cNvPr id="247" name="Google Shape;247;p27"/>
          <p:cNvSpPr/>
          <p:nvPr/>
        </p:nvSpPr>
        <p:spPr>
          <a:xfrm>
            <a:off x="7397110" y="5474610"/>
            <a:ext cx="1135247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[Brian Wandell]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Reproduzindo Cores: Cores Aditivas</a:t>
            </a:r>
            <a:endParaRPr/>
          </a:p>
        </p:txBody>
      </p:sp>
      <p:sp>
        <p:nvSpPr>
          <p:cNvPr id="253" name="Google Shape;253;p28"/>
          <p:cNvSpPr txBox="1">
            <a:spLocks noGrp="1"/>
          </p:cNvSpPr>
          <p:nvPr>
            <p:ph type="body" idx="1"/>
          </p:nvPr>
        </p:nvSpPr>
        <p:spPr>
          <a:xfrm>
            <a:off x="84172" y="838985"/>
            <a:ext cx="60216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Dado um conjunto de luzes primárias, cada uma com sua própria distribuição espectral (por exemplo, pixels de exibição R, G, B):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ajustar o brilho dessas luzes e adicioná-las para produzir um subespaço linear de distribuição espectral: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cor agora é descrita pelo valores escalares:</a:t>
            </a:r>
            <a:endParaRPr/>
          </a:p>
        </p:txBody>
      </p:sp>
      <p:sp>
        <p:nvSpPr>
          <p:cNvPr id="254" name="Google Shape;254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55" name="Google Shape;255;p28" descr="page32image187406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05832" y="976380"/>
            <a:ext cx="2701263" cy="39237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33947" y="1826545"/>
            <a:ext cx="3822825" cy="5233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68554" y="3584557"/>
            <a:ext cx="4987391" cy="51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1891" y="4693281"/>
            <a:ext cx="1886222" cy="693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Lembrando: Como funcionam os pixels no LCD</a:t>
            </a:r>
            <a:endParaRPr/>
          </a:p>
        </p:txBody>
      </p:sp>
      <p:sp>
        <p:nvSpPr>
          <p:cNvPr id="264" name="Google Shape;264;p29"/>
          <p:cNvSpPr txBox="1">
            <a:spLocks noGrp="1"/>
          </p:cNvSpPr>
          <p:nvPr>
            <p:ph type="body" idx="1"/>
          </p:nvPr>
        </p:nvSpPr>
        <p:spPr>
          <a:xfrm>
            <a:off x="357884" y="4807974"/>
            <a:ext cx="8428232" cy="79330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Observe a geometria de subpixel R, G, B.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Efetivamente, três luzes em cada localização (x, y).</a:t>
            </a:r>
            <a:endParaRPr/>
          </a:p>
        </p:txBody>
      </p:sp>
      <p:sp>
        <p:nvSpPr>
          <p:cNvPr id="265" name="Google Shape;265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66" name="Google Shape;266;p29" descr="page33image185815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1596" y="711165"/>
            <a:ext cx="3652684" cy="36526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9" descr="page33image185827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59720" y="711165"/>
            <a:ext cx="3652684" cy="3652684"/>
          </a:xfrm>
          <a:prstGeom prst="rect">
            <a:avLst/>
          </a:prstGeom>
          <a:noFill/>
          <a:ln>
            <a:noFill/>
          </a:ln>
        </p:spPr>
      </p:pic>
      <p:sp>
        <p:nvSpPr>
          <p:cNvPr id="268" name="Google Shape;268;p29"/>
          <p:cNvSpPr/>
          <p:nvPr/>
        </p:nvSpPr>
        <p:spPr>
          <a:xfrm>
            <a:off x="631675" y="4331005"/>
            <a:ext cx="365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iPhone 6S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29"/>
          <p:cNvSpPr/>
          <p:nvPr/>
        </p:nvSpPr>
        <p:spPr>
          <a:xfrm>
            <a:off x="4859850" y="4331000"/>
            <a:ext cx="3652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Galaxy S5 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Dificuldade da Reprodução de Cores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body" idx="1"/>
          </p:nvPr>
        </p:nvSpPr>
        <p:spPr>
          <a:xfrm>
            <a:off x="986451" y="3016749"/>
            <a:ext cx="7931407" cy="23183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espectro desejado                         espectro obtido na tela</a:t>
            </a:r>
            <a:endParaRPr/>
          </a:p>
        </p:txBody>
      </p:sp>
      <p:sp>
        <p:nvSpPr>
          <p:cNvPr id="276" name="Google Shape;276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77" name="Google Shape;277;p30" descr="page34image185520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2755" y="838985"/>
            <a:ext cx="2717223" cy="180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0" descr="page34image185504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08803" y="696431"/>
            <a:ext cx="3809977" cy="216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0" descr="page34image185520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5453" y="855680"/>
            <a:ext cx="2717223" cy="180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0" descr="page34image334165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77016" y="1626901"/>
            <a:ext cx="1127008" cy="30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446811" y="2951617"/>
            <a:ext cx="637016" cy="519671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616804" y="3417788"/>
            <a:ext cx="2895600" cy="31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30"/>
          <p:cNvSpPr/>
          <p:nvPr/>
        </p:nvSpPr>
        <p:spPr>
          <a:xfrm>
            <a:off x="917114" y="4136327"/>
            <a:ext cx="7595289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Objetivo: em cada pixel, escolha os valores R, G, B para exibição de forma que a cor de saída corresponda à aparência da cor de destino no mundo real.</a:t>
            </a:r>
            <a:endParaRPr sz="13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cores primárias para TVs de tubo</a:t>
            </a:r>
            <a:endParaRPr/>
          </a:p>
        </p:txBody>
      </p:sp>
      <p:pic>
        <p:nvPicPr>
          <p:cNvPr id="290" name="Google Shape;290;p31" descr="page36image18564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34730" y="626335"/>
            <a:ext cx="6539867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291" name="Google Shape;291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92" name="Google Shape;292;p31"/>
          <p:cNvSpPr/>
          <p:nvPr/>
        </p:nvSpPr>
        <p:spPr>
          <a:xfrm>
            <a:off x="2048875" y="4827800"/>
            <a:ext cx="55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comprimento de onda (nm)</a:t>
            </a:r>
            <a:endParaRPr sz="900"/>
          </a:p>
        </p:txBody>
      </p:sp>
      <p:sp>
        <p:nvSpPr>
          <p:cNvPr id="293" name="Google Shape;293;p31"/>
          <p:cNvSpPr/>
          <p:nvPr/>
        </p:nvSpPr>
        <p:spPr>
          <a:xfrm rot="-5400000">
            <a:off x="-351825" y="2538301"/>
            <a:ext cx="3547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emissão (watts/m</a:t>
            </a:r>
            <a:r>
              <a:rPr lang="pt-BR" baseline="30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1000"/>
          </a:p>
        </p:txBody>
      </p:sp>
      <p:sp>
        <p:nvSpPr>
          <p:cNvPr id="294" name="Google Shape;294;p31"/>
          <p:cNvSpPr/>
          <p:nvPr/>
        </p:nvSpPr>
        <p:spPr>
          <a:xfrm>
            <a:off x="814156" y="5320070"/>
            <a:ext cx="758101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Curvas determinadas pelas propriedades de emissão do fósforo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cores primárias para TVs de LCD</a:t>
            </a:r>
            <a:endParaRPr/>
          </a:p>
        </p:txBody>
      </p:sp>
      <p:sp>
        <p:nvSpPr>
          <p:cNvPr id="301" name="Google Shape;301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sp>
        <p:nvSpPr>
          <p:cNvPr id="302" name="Google Shape;302;p32"/>
          <p:cNvSpPr/>
          <p:nvPr/>
        </p:nvSpPr>
        <p:spPr>
          <a:xfrm>
            <a:off x="469700" y="5243875"/>
            <a:ext cx="8001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• Curvas determinadas pelas propriedades de emissão da luz de fundo e filtros</a:t>
            </a:r>
            <a:endParaRPr sz="1300"/>
          </a:p>
        </p:txBody>
      </p:sp>
      <p:pic>
        <p:nvPicPr>
          <p:cNvPr id="303" name="Google Shape;303;p32" descr="page37image186476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55002" y="800106"/>
            <a:ext cx="4553089" cy="44437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sp>
        <p:nvSpPr>
          <p:cNvPr id="310" name="Google Shape;310;p33"/>
          <p:cNvSpPr txBox="1"/>
          <p:nvPr/>
        </p:nvSpPr>
        <p:spPr>
          <a:xfrm>
            <a:off x="710004" y="2940550"/>
            <a:ext cx="3270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espectro de entrada s</a:t>
            </a:r>
            <a:endParaRPr/>
          </a:p>
        </p:txBody>
      </p:sp>
      <p:pic>
        <p:nvPicPr>
          <p:cNvPr id="311" name="Google Shape;311;p33" descr="page34image185520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82515" y="838985"/>
            <a:ext cx="2717223" cy="180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 descr="page34image185504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68563" y="696431"/>
            <a:ext cx="3809977" cy="216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33" descr="page34image185520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25213" y="855680"/>
            <a:ext cx="2717224" cy="180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33" descr="page34image334165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736776" y="1626901"/>
            <a:ext cx="1127008" cy="300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3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153001" y="3892299"/>
            <a:ext cx="4294549" cy="153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3"/>
          <p:cNvSpPr txBox="1"/>
          <p:nvPr/>
        </p:nvSpPr>
        <p:spPr>
          <a:xfrm>
            <a:off x="758000" y="3513950"/>
            <a:ext cx="78042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>
                <a:solidFill>
                  <a:schemeClr val="dk1"/>
                </a:solidFill>
              </a:rPr>
              <a:t>Como descobrir que valores de RGB teremos para uma amostra de cor?</a:t>
            </a:r>
            <a:endParaRPr sz="1900" b="1"/>
          </a:p>
        </p:txBody>
      </p:sp>
      <p:sp>
        <p:nvSpPr>
          <p:cNvPr id="317" name="Google Shape;317;p33"/>
          <p:cNvSpPr txBox="1"/>
          <p:nvPr/>
        </p:nvSpPr>
        <p:spPr>
          <a:xfrm>
            <a:off x="4890326" y="2927725"/>
            <a:ext cx="33870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valores de R, G, B?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Os Componentes Fundamentais da Luz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221675" y="4287974"/>
            <a:ext cx="8797500" cy="119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62900" lvl="0" indent="-16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Newton mostrou que a luz do sol pode ser subdividida em um arco-íris com um prisma</a:t>
            </a:r>
            <a:endParaRPr/>
          </a:p>
          <a:p>
            <a:pPr marL="162900" lvl="0" indent="-16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luz resultante não pode ser subdividida com um segundo prisma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 descr="page4image392581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10144" y="629654"/>
            <a:ext cx="5250874" cy="3546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23" name="Google Shape;323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Espectro produzido pela exibição dos valores R, G, B:</a:t>
            </a:r>
            <a:endParaRPr/>
          </a:p>
        </p:txBody>
      </p:sp>
      <p:sp>
        <p:nvSpPr>
          <p:cNvPr id="324" name="Google Shape;324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25" name="Google Shape;325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01811" y="1248619"/>
            <a:ext cx="6192953" cy="1963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34" descr="page34image185504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71931" y="3355558"/>
            <a:ext cx="3809977" cy="21610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4" descr="page34image185520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28581" y="3514807"/>
            <a:ext cx="2717223" cy="1801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33" name="Google Shape;333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Que cor percebemos quando olhamos para a tela?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Queremos que este espectro exibido seja um metamerismo para o espectro alvo do mundo real.</a:t>
            </a:r>
            <a:endParaRPr/>
          </a:p>
        </p:txBody>
      </p:sp>
      <p:sp>
        <p:nvSpPr>
          <p:cNvPr id="334" name="Google Shape;33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35" name="Google Shape;335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5356" y="1291540"/>
            <a:ext cx="6279087" cy="25049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41" name="Google Shape;341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Cor percebida para espectros de exibição com valores R, G, B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Cor percebida para espectros da cena real, 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reproduzimos a cor de s? Defina essas linhas iguais e resolva para R, G, B como uma função de s!</a:t>
            </a:r>
            <a:endParaRPr/>
          </a:p>
        </p:txBody>
      </p:sp>
      <p:sp>
        <p:nvSpPr>
          <p:cNvPr id="342" name="Google Shape;342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43" name="Google Shape;343;p36"/>
          <p:cNvPicPr preferRelativeResize="0"/>
          <p:nvPr/>
        </p:nvPicPr>
        <p:blipFill rotWithShape="1">
          <a:blip r:embed="rId3">
            <a:alphaModFix/>
          </a:blip>
          <a:srcRect b="7019"/>
          <a:stretch/>
        </p:blipFill>
        <p:spPr>
          <a:xfrm>
            <a:off x="1140350" y="1288725"/>
            <a:ext cx="6863299" cy="13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199269" y="3026886"/>
            <a:ext cx="4791840" cy="1435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50" name="Google Shape;350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Solução:</a:t>
            </a:r>
            <a:endParaRPr/>
          </a:p>
        </p:txBody>
      </p:sp>
      <p:sp>
        <p:nvSpPr>
          <p:cNvPr id="351" name="Google Shape;35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52" name="Google Shape;352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6714" y="1322788"/>
            <a:ext cx="8930571" cy="355322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58" name="Google Shape;358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 (forma #1):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 (forma #2):</a:t>
            </a:r>
            <a:endParaRPr/>
          </a:p>
        </p:txBody>
      </p:sp>
      <p:sp>
        <p:nvSpPr>
          <p:cNvPr id="359" name="Google Shape;35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60" name="Google Shape;360;p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99" y="1225150"/>
            <a:ext cx="7694973" cy="2166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33477" y="3877090"/>
            <a:ext cx="5677046" cy="1667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Reprodução de Cores em Álgebra Linear</a:t>
            </a:r>
            <a:endParaRPr/>
          </a:p>
        </p:txBody>
      </p:sp>
      <p:sp>
        <p:nvSpPr>
          <p:cNvPr id="367" name="Google Shape;367;p3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Solução (forma #3):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68" name="Google Shape;368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369" name="Google Shape;369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56629" y="1280449"/>
            <a:ext cx="8467085" cy="19836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Problemas na Reprodução das Cores:</a:t>
            </a:r>
            <a:br>
              <a:rPr lang="pt-BR"/>
            </a:br>
            <a:r>
              <a:rPr lang="pt-BR"/>
              <a:t>Não existe luz negativa</a:t>
            </a:r>
            <a:endParaRPr/>
          </a:p>
        </p:txBody>
      </p:sp>
      <p:sp>
        <p:nvSpPr>
          <p:cNvPr id="375" name="Google Shape;375;p40"/>
          <p:cNvSpPr txBox="1">
            <a:spLocks noGrp="1"/>
          </p:cNvSpPr>
          <p:nvPr>
            <p:ph type="body" idx="1"/>
          </p:nvPr>
        </p:nvSpPr>
        <p:spPr>
          <a:xfrm>
            <a:off x="390548" y="1250066"/>
            <a:ext cx="8428232" cy="4085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valores R, G, B devem ser positivos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Display primário não pode emitir luz negativa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Mas a solução certamente pode produzir valores R, G, B negativos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que significam os valores negativos de R, G, B?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tela não consegue reproduzir fisicamente a cor desejada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cor desejada está fora da gama de cores da tela (mais sobre isso mais tarde)</a:t>
            </a:r>
            <a:endParaRPr/>
          </a:p>
        </p:txBody>
      </p:sp>
      <p:sp>
        <p:nvSpPr>
          <p:cNvPr id="376" name="Google Shape;37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Experiência de combinação de cores aditivas</a:t>
            </a: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body" idx="1"/>
          </p:nvPr>
        </p:nvSpPr>
        <p:spPr>
          <a:xfrm>
            <a:off x="390548" y="4201610"/>
            <a:ext cx="8428232" cy="11335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Mostrar espectro de luz de teste à esquerda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Misture "primárias" à direita até que as cores correspondam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As primárias não precisam ser RGB necessariamente</a:t>
            </a:r>
            <a:endParaRPr/>
          </a:p>
        </p:txBody>
      </p:sp>
      <p:sp>
        <p:nvSpPr>
          <p:cNvPr id="383" name="Google Shape;38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84" name="Google Shape;384;p41" descr="page3image18649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9067" y="725239"/>
            <a:ext cx="7605866" cy="32911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Experiência de correspondência de cores RGB CIE</a:t>
            </a:r>
            <a:endParaRPr/>
          </a:p>
        </p:txBody>
      </p:sp>
      <p:sp>
        <p:nvSpPr>
          <p:cNvPr id="390" name="Google Shape;390;p42"/>
          <p:cNvSpPr txBox="1">
            <a:spLocks noGrp="1"/>
          </p:cNvSpPr>
          <p:nvPr>
            <p:ph type="body" idx="1"/>
          </p:nvPr>
        </p:nvSpPr>
        <p:spPr>
          <a:xfrm>
            <a:off x="265471" y="838985"/>
            <a:ext cx="8553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Mesma configuração que a correspondência de cores aditiva antes, mas as primárias são luzes monocromáticas (comprimento de onda único) dos seguintes comprimentos de onda definidos pelo padrão CIE RGB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luz de teste também é monocromática.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392" name="Google Shape;392;p42" descr="page13image34209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8472" y="1743335"/>
            <a:ext cx="6567054" cy="26874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42" descr="page13image342073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01704" y="5058532"/>
            <a:ext cx="3593169" cy="5133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</a:t>
            </a:r>
            <a:endParaRPr/>
          </a:p>
        </p:txBody>
      </p:sp>
      <p:sp>
        <p:nvSpPr>
          <p:cNvPr id="399" name="Google Shape;399;p43"/>
          <p:cNvSpPr txBox="1">
            <a:spLocks noGrp="1"/>
          </p:cNvSpPr>
          <p:nvPr>
            <p:ph type="body" idx="1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marL="0" lvl="0" indent="0" algn="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400" name="Google Shape;400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01" name="Google Shape;401;p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15378" y="650204"/>
            <a:ext cx="5789189" cy="46355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espectro visível da luz</a:t>
            </a:r>
            <a:endParaRPr/>
          </a:p>
        </p:txBody>
      </p:sp>
      <p:sp>
        <p:nvSpPr>
          <p:cNvPr id="54" name="Google Shape;54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Radiação eletromagnética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Oscilações de diferentes frequências (comprimentos de onda)</a:t>
            </a:r>
            <a:endParaRPr/>
          </a:p>
        </p:txBody>
      </p:sp>
      <p:sp>
        <p:nvSpPr>
          <p:cNvPr id="55" name="Google Shape;55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56" name="Google Shape;56;p8" descr="page5image388317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4724" y="1513758"/>
            <a:ext cx="7281355" cy="3896971"/>
          </a:xfrm>
          <a:prstGeom prst="rect">
            <a:avLst/>
          </a:prstGeom>
          <a:noFill/>
          <a:ln>
            <a:noFill/>
          </a:ln>
        </p:spPr>
      </p:pic>
      <p:sp>
        <p:nvSpPr>
          <p:cNvPr id="57" name="Google Shape;57;p8"/>
          <p:cNvSpPr/>
          <p:nvPr/>
        </p:nvSpPr>
        <p:spPr>
          <a:xfrm>
            <a:off x="1981200" y="5435906"/>
            <a:ext cx="6394664" cy="2539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https://commons.wikimedia.org/wiki/File:EM_spectrum.svg#/media/File:EM_spectrum.svg 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</a:t>
            </a:r>
            <a:endParaRPr/>
          </a:p>
        </p:txBody>
      </p:sp>
      <p:sp>
        <p:nvSpPr>
          <p:cNvPr id="407" name="Google Shape;407;p44"/>
          <p:cNvSpPr txBox="1">
            <a:spLocks noGrp="1"/>
          </p:cNvSpPr>
          <p:nvPr>
            <p:ph type="body" idx="1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marL="0" lvl="0" indent="0" algn="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408" name="Google Shape;408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09" name="Google Shape;409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20696" y="609143"/>
            <a:ext cx="7114471" cy="47639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</a:t>
            </a:r>
            <a:endParaRPr/>
          </a:p>
        </p:txBody>
      </p:sp>
      <p:sp>
        <p:nvSpPr>
          <p:cNvPr id="415" name="Google Shape;415;p45"/>
          <p:cNvSpPr txBox="1">
            <a:spLocks noGrp="1"/>
          </p:cNvSpPr>
          <p:nvPr>
            <p:ph type="body" idx="1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marL="0" lvl="0" indent="0" algn="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416" name="Google Shape;416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17" name="Google Shape;417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82389" y="896396"/>
            <a:ext cx="6024061" cy="4072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</a:t>
            </a:r>
            <a:endParaRPr/>
          </a:p>
        </p:txBody>
      </p:sp>
      <p:sp>
        <p:nvSpPr>
          <p:cNvPr id="424" name="Google Shape;424;p46"/>
          <p:cNvSpPr txBox="1">
            <a:spLocks noGrp="1"/>
          </p:cNvSpPr>
          <p:nvPr>
            <p:ph type="body" idx="1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marL="0" lvl="0" indent="0" algn="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26" name="Google Shape;426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59559" y="937193"/>
            <a:ext cx="6452005" cy="4161228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6"/>
          <p:cNvSpPr/>
          <p:nvPr/>
        </p:nvSpPr>
        <p:spPr>
          <a:xfrm>
            <a:off x="6828288" y="1122224"/>
            <a:ext cx="1684116" cy="12003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das cores prim</a:t>
            </a:r>
            <a:r>
              <a:rPr lang="pt-BR" sz="1700">
                <a:solidFill>
                  <a:schemeClr val="dk1"/>
                </a:solidFill>
              </a:rPr>
              <a:t>á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rias para fazer o casamento</a:t>
            </a:r>
            <a:endParaRPr sz="1300"/>
          </a:p>
        </p:txBody>
      </p:sp>
      <p:cxnSp>
        <p:nvCxnSpPr>
          <p:cNvPr id="428" name="Google Shape;428;p46"/>
          <p:cNvCxnSpPr/>
          <p:nvPr/>
        </p:nvCxnSpPr>
        <p:spPr>
          <a:xfrm>
            <a:off x="7662441" y="2420027"/>
            <a:ext cx="0" cy="437473"/>
          </a:xfrm>
          <a:prstGeom prst="straightConnector1">
            <a:avLst/>
          </a:prstGeom>
          <a:noFill/>
          <a:ln w="38100" cap="flat" cmpd="sng">
            <a:solidFill>
              <a:srgbClr val="002060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 2: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body" idx="1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marL="0" lvl="0" indent="0" algn="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436" name="Google Shape;43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37" name="Google Shape;437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8158" y="1015385"/>
            <a:ext cx="4680547" cy="4008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 2:</a:t>
            </a:r>
            <a:endParaRPr/>
          </a:p>
        </p:txBody>
      </p:sp>
      <p:sp>
        <p:nvSpPr>
          <p:cNvPr id="444" name="Google Shape;444;p48"/>
          <p:cNvSpPr txBox="1">
            <a:spLocks noGrp="1"/>
          </p:cNvSpPr>
          <p:nvPr>
            <p:ph type="body" idx="1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marL="0" lvl="0" indent="0" algn="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445" name="Google Shape;445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46" name="Google Shape;446;p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80018" y="1012294"/>
            <a:ext cx="5887938" cy="39811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 2:</a:t>
            </a:r>
            <a:endParaRPr/>
          </a:p>
        </p:txBody>
      </p:sp>
      <p:sp>
        <p:nvSpPr>
          <p:cNvPr id="453" name="Google Shape;453;p49"/>
          <p:cNvSpPr txBox="1">
            <a:spLocks noGrp="1"/>
          </p:cNvSpPr>
          <p:nvPr>
            <p:ph type="body" idx="1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marL="0" lvl="0" indent="0" algn="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454" name="Google Shape;454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55" name="Google Shape;455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49089" y="1047680"/>
            <a:ext cx="5991088" cy="3924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Experimento 2:</a:t>
            </a:r>
            <a:endParaRPr/>
          </a:p>
        </p:txBody>
      </p:sp>
      <p:sp>
        <p:nvSpPr>
          <p:cNvPr id="462" name="Google Shape;462;p50"/>
          <p:cNvSpPr txBox="1">
            <a:spLocks noGrp="1"/>
          </p:cNvSpPr>
          <p:nvPr>
            <p:ph type="body" idx="1"/>
          </p:nvPr>
        </p:nvSpPr>
        <p:spPr>
          <a:xfrm>
            <a:off x="5034987" y="5391694"/>
            <a:ext cx="3297656" cy="311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Durand and Freeman 06 </a:t>
            </a:r>
            <a:endParaRPr/>
          </a:p>
          <a:p>
            <a:pPr marL="0" lvl="0" indent="0" algn="r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endParaRPr sz="1200"/>
          </a:p>
        </p:txBody>
      </p:sp>
      <p:sp>
        <p:nvSpPr>
          <p:cNvPr id="463" name="Google Shape;463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464" name="Google Shape;464;p5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03745" y="497012"/>
            <a:ext cx="7426467" cy="445588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50"/>
          <p:cNvSpPr/>
          <p:nvPr/>
        </p:nvSpPr>
        <p:spPr>
          <a:xfrm>
            <a:off x="6517675" y="551275"/>
            <a:ext cx="19947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Valores das cores prim</a:t>
            </a:r>
            <a:r>
              <a:rPr lang="pt-BR" sz="1700">
                <a:solidFill>
                  <a:schemeClr val="dk1"/>
                </a:solidFill>
              </a:rPr>
              <a:t>á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rias para fazer o casamento</a:t>
            </a:r>
            <a:endParaRPr sz="1300"/>
          </a:p>
        </p:txBody>
      </p:sp>
      <p:sp>
        <p:nvSpPr>
          <p:cNvPr id="466" name="Google Shape;466;p50"/>
          <p:cNvSpPr/>
          <p:nvPr/>
        </p:nvSpPr>
        <p:spPr>
          <a:xfrm>
            <a:off x="276200" y="1392054"/>
            <a:ext cx="2569742" cy="17543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Dizemos que uma quantidade "negativa" de p</a:t>
            </a:r>
            <a:r>
              <a:rPr lang="pt-BR" sz="1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necessária para fazer a correspondência, porque adicionamos ao lado da cor de referência.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casamento de cores no experimento é linear</a:t>
            </a:r>
            <a:endParaRPr/>
          </a:p>
        </p:txBody>
      </p:sp>
      <p:sp>
        <p:nvSpPr>
          <p:cNvPr id="472" name="Google Shape;472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pic>
        <p:nvPicPr>
          <p:cNvPr id="473" name="Google Shape;473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15165" y="629655"/>
            <a:ext cx="6913670" cy="497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de Casamento de Cores</a:t>
            </a:r>
            <a:endParaRPr/>
          </a:p>
        </p:txBody>
      </p:sp>
      <p:sp>
        <p:nvSpPr>
          <p:cNvPr id="479" name="Google Shape;479;p52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4219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analise de reprodução de cores em álgebra linear</a:t>
            </a:r>
            <a:endParaRPr/>
          </a:p>
        </p:txBody>
      </p:sp>
      <p:sp>
        <p:nvSpPr>
          <p:cNvPr id="480" name="Google Shape;480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481" name="Google Shape;481;p52"/>
          <p:cNvSpPr txBox="1"/>
          <p:nvPr/>
        </p:nvSpPr>
        <p:spPr>
          <a:xfrm>
            <a:off x="390548" y="4357549"/>
            <a:ext cx="8428232" cy="12437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Esta matriz Nx3 contém, como vetores de linha,</a:t>
            </a:r>
            <a:b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</a:b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"funções de correspondência de cores"</a:t>
            </a:r>
            <a:endParaRPr/>
          </a:p>
          <a:p>
            <a:pPr marL="0" marR="0" lvl="0" indent="0" algn="ct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20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associado às luzes primárias sR, sG, sB.</a:t>
            </a:r>
            <a:endParaRPr sz="20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482" name="Google Shape;482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099" y="1389997"/>
            <a:ext cx="7608060" cy="29350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Funções de correspondência de cores RGB CIE</a:t>
            </a:r>
            <a:endParaRPr/>
          </a:p>
        </p:txBody>
      </p:sp>
      <p:sp>
        <p:nvSpPr>
          <p:cNvPr id="488" name="Google Shape;488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gráfico representa quanto de cada luz primária RGB CIE deve ser combinada para corresponder a uma luz monocromática de comprimento de onda dado no eixo x</a:t>
            </a:r>
            <a:endParaRPr/>
          </a:p>
        </p:txBody>
      </p:sp>
      <p:sp>
        <p:nvSpPr>
          <p:cNvPr id="489" name="Google Shape;489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490" name="Google Shape;490;p53" descr="page15image51028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3928" y="1924724"/>
            <a:ext cx="4957011" cy="34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3"/>
          <p:cNvSpPr/>
          <p:nvPr/>
        </p:nvSpPr>
        <p:spPr>
          <a:xfrm>
            <a:off x="1983200" y="5390575"/>
            <a:ext cx="572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Cuidado: essas não são curvas de resposta ou espectros primários!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Densidade Espectral</a:t>
            </a:r>
            <a:endParaRPr/>
          </a:p>
        </p:txBody>
      </p:sp>
      <p:sp>
        <p:nvSpPr>
          <p:cNvPr id="63" name="Google Shape;63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Descreve como um sinal será distribuído na suas frequências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Par medição de cores é a quantidade de luz presente em cada unidade de comprimento de onda.</a:t>
            </a:r>
            <a:endParaRPr/>
          </a:p>
          <a:p>
            <a:pPr marL="342900" lvl="0" indent="-3429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As unidades usadas em geral são watts/nm, porém também pode ser adimensionais.</a:t>
            </a:r>
            <a:endParaRPr/>
          </a:p>
        </p:txBody>
      </p:sp>
      <p:sp>
        <p:nvSpPr>
          <p:cNvPr id="64" name="Google Shape;64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5" name="Google Shape;6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075" y="3142746"/>
            <a:ext cx="3697699" cy="1953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36594"/>
            <a:ext cx="3697699" cy="1959781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9"/>
          <p:cNvSpPr txBox="1"/>
          <p:nvPr/>
        </p:nvSpPr>
        <p:spPr>
          <a:xfrm>
            <a:off x="578075" y="5385074"/>
            <a:ext cx="77508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https://www.cataia.com/2019/08/02/o-que-e-melhor-para-medir-a-cor-densitometro-ou-espectrofotometro/</a:t>
            </a:r>
            <a:endParaRPr sz="3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Reprodução de cores com funções correspondentes</a:t>
            </a:r>
            <a:endParaRPr/>
          </a:p>
        </p:txBody>
      </p:sp>
      <p:sp>
        <p:nvSpPr>
          <p:cNvPr id="497" name="Google Shape;497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qualquer espectro s, a cor percebida é calculada pelas seguintes fórmulas para as primárias RGB CIE</a:t>
            </a:r>
            <a:endParaRPr/>
          </a:p>
        </p:txBody>
      </p:sp>
      <p:sp>
        <p:nvSpPr>
          <p:cNvPr id="498" name="Google Shape;498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pic>
        <p:nvPicPr>
          <p:cNvPr id="499" name="Google Shape;499;p54" descr="page16image50908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13980" y="1685508"/>
            <a:ext cx="4453725" cy="3338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00" name="Google Shape;500;p5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129" y="1987215"/>
            <a:ext cx="3957184" cy="2777290"/>
          </a:xfrm>
          <a:prstGeom prst="rect">
            <a:avLst/>
          </a:prstGeom>
          <a:noFill/>
          <a:ln>
            <a:noFill/>
          </a:ln>
        </p:spPr>
      </p:pic>
      <p:sp>
        <p:nvSpPr>
          <p:cNvPr id="501" name="Google Shape;501;p54"/>
          <p:cNvSpPr/>
          <p:nvPr/>
        </p:nvSpPr>
        <p:spPr>
          <a:xfrm>
            <a:off x="1983200" y="5390575"/>
            <a:ext cx="572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Cuidado: essas não são curvas de resposta ou espectros primários!</a:t>
            </a:r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Reprodução de cores com funções correspondentes</a:t>
            </a:r>
            <a:endParaRPr/>
          </a:p>
        </p:txBody>
      </p:sp>
      <p:sp>
        <p:nvSpPr>
          <p:cNvPr id="508" name="Google Shape;508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qualquer espectro s, a cor percebida é correspondida pelas seguintes fórmulas para dimensionar as primárias RGB CIE</a:t>
            </a:r>
            <a:endParaRPr/>
          </a:p>
        </p:txBody>
      </p:sp>
      <p:sp>
        <p:nvSpPr>
          <p:cNvPr id="509" name="Google Shape;509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510" name="Google Shape;510;p55" descr="page16image50908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18030" y="1790383"/>
            <a:ext cx="4453725" cy="333887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55"/>
          <p:cNvSpPr/>
          <p:nvPr/>
        </p:nvSpPr>
        <p:spPr>
          <a:xfrm>
            <a:off x="203525" y="2018325"/>
            <a:ext cx="4453800" cy="23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Escrita como um produto escalar de vetores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Formulação Matricial: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12" name="Google Shape;512;p5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29761" y="2383596"/>
            <a:ext cx="1996306" cy="1162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6882" y="4138652"/>
            <a:ext cx="3467099" cy="990600"/>
          </a:xfrm>
          <a:prstGeom prst="rect">
            <a:avLst/>
          </a:prstGeom>
          <a:noFill/>
          <a:ln>
            <a:noFill/>
          </a:ln>
        </p:spPr>
      </p:pic>
      <p:sp>
        <p:nvSpPr>
          <p:cNvPr id="514" name="Google Shape;514;p55"/>
          <p:cNvSpPr/>
          <p:nvPr/>
        </p:nvSpPr>
        <p:spPr>
          <a:xfrm>
            <a:off x="1983200" y="5390575"/>
            <a:ext cx="57216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Cuidado: essas não são curvas de resposta ou espectros primários!</a:t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Cores</a:t>
            </a:r>
            <a:endParaRPr/>
          </a:p>
        </p:txBody>
      </p:sp>
      <p:sp>
        <p:nvSpPr>
          <p:cNvPr id="520" name="Google Shape;520;p5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Cada display vai ter um espaço de cores próprio.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defina as cores por quais valores escalares R, G, B irão produzi-los em seu monitor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</a:t>
            </a:r>
            <a:r>
              <a:rPr lang="pt-BR" sz="1800" u="sng"/>
              <a:t>(matematicamente, s = rR + gG + bB para alguns espectros r, g, b)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dependente do dispositivo (depende do gama, fósforo, filtros, backlight, ganhos, etc)</a:t>
            </a:r>
            <a:endParaRPr/>
          </a:p>
        </p:txBody>
      </p:sp>
      <p:sp>
        <p:nvSpPr>
          <p:cNvPr id="521" name="Google Shape;521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Calibrar Cores não é fácil</a:t>
            </a:r>
            <a:endParaRPr/>
          </a:p>
        </p:txBody>
      </p:sp>
      <p:sp>
        <p:nvSpPr>
          <p:cNvPr id="527" name="Google Shape;527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pic>
        <p:nvPicPr>
          <p:cNvPr id="528" name="Google Shape;528;p57" descr="page13image51223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22613" y="727202"/>
            <a:ext cx="6498774" cy="48740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Cores</a:t>
            </a:r>
            <a:endParaRPr/>
          </a:p>
        </p:txBody>
      </p:sp>
      <p:sp>
        <p:nvSpPr>
          <p:cNvPr id="535" name="Google Shape;535;p5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/>
              <a:t>Portanto, se eu escolher R, G, B olhando para minha tela e enviá-la para você, você pode não ver a mesma cor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u="sng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u="sng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u="sng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u="sng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u="sng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u="sng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u="sng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u="sng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/>
              <a:t>Também deixa de fora algumas cores (gama limitada), por exemplo, amarelo vivo</a:t>
            </a:r>
            <a:endParaRPr/>
          </a:p>
        </p:txBody>
      </p:sp>
      <p:sp>
        <p:nvSpPr>
          <p:cNvPr id="536" name="Google Shape;536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pic>
        <p:nvPicPr>
          <p:cNvPr id="537" name="Google Shape;537;p58" descr="Colorful Lion Wallpapers - Top Free Colorful Lion Backgrounds -  WallpaperAcces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244" y="2252202"/>
            <a:ext cx="3215145" cy="1808521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58"/>
          <p:cNvSpPr/>
          <p:nvPr/>
        </p:nvSpPr>
        <p:spPr>
          <a:xfrm>
            <a:off x="6030634" y="5461084"/>
            <a:ext cx="24819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5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https://wallpaperaccess.com/colorful-lion</a:t>
            </a:r>
            <a:endParaRPr sz="105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9" name="Google Shape;539;p58"/>
          <p:cNvSpPr/>
          <p:nvPr/>
        </p:nvSpPr>
        <p:spPr>
          <a:xfrm>
            <a:off x="1827026" y="1882875"/>
            <a:ext cx="117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 mim:</a:t>
            </a:r>
            <a:endParaRPr/>
          </a:p>
        </p:txBody>
      </p:sp>
      <p:pic>
        <p:nvPicPr>
          <p:cNvPr id="540" name="Google Shape;540;p58" descr="Colorful Lion Wallpapers - Top Free Colorful Lion Backgrounds -  WallpaperAcces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09457" y="2252202"/>
            <a:ext cx="3215145" cy="180852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58"/>
          <p:cNvSpPr/>
          <p:nvPr/>
        </p:nvSpPr>
        <p:spPr>
          <a:xfrm>
            <a:off x="5621364" y="1882875"/>
            <a:ext cx="119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Pra você: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Cores Padronizados</a:t>
            </a:r>
            <a:endParaRPr/>
          </a:p>
        </p:txBody>
      </p:sp>
      <p:sp>
        <p:nvSpPr>
          <p:cNvPr id="547" name="Google Shape;547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RGB padronizado (sRGB)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define um monitor específico padrão RGB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dispositivos coloridos simulam aquele monitor por calibração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sRGB pode ser usado como um espaço de intercâmbio; amplamente adotado hoje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gama ainda é limitada</a:t>
            </a:r>
            <a:endParaRPr/>
          </a:p>
        </p:txBody>
      </p:sp>
      <p:sp>
        <p:nvSpPr>
          <p:cNvPr id="548" name="Google Shape;548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549" name="Google Shape;549;p59"/>
          <p:cNvSpPr/>
          <p:nvPr/>
        </p:nvSpPr>
        <p:spPr>
          <a:xfrm>
            <a:off x="791497" y="3769808"/>
            <a:ext cx="7339800" cy="132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sRGB (padrão Red Green Blue) é um espaço de cores RGB HP e a Microsoft criaram cooperativamente em 1996 para usar em monitores, impressoras e na web. Posteriormente, foi padronizado pelo IEC como IEC 61966-2-1: 1999.</a:t>
            </a:r>
            <a:endParaRPr/>
          </a:p>
        </p:txBody>
      </p:sp>
      <p:sp>
        <p:nvSpPr>
          <p:cNvPr id="550" name="Google Shape;550;p59"/>
          <p:cNvSpPr/>
          <p:nvPr/>
        </p:nvSpPr>
        <p:spPr>
          <a:xfrm>
            <a:off x="6186323" y="5406957"/>
            <a:ext cx="22236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https://en.wikipedia.org/wiki/SRGB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6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Um espaço de cores universal: CIE XYZ</a:t>
            </a:r>
            <a:endParaRPr/>
          </a:p>
        </p:txBody>
      </p:sp>
      <p:sp>
        <p:nvSpPr>
          <p:cNvPr id="556" name="Google Shape;556;p60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6039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Conjunto imaginário de cores primárias padrão X, Y, Z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Projetado de forma que</a:t>
            </a:r>
            <a:endParaRPr/>
          </a:p>
          <a:p>
            <a:pPr marL="28575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X, Y, Z abrangem todas as cores observáveis</a:t>
            </a:r>
            <a:endParaRPr/>
          </a:p>
          <a:p>
            <a:pPr marL="28575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As funções de correspondência são estritamente positivas</a:t>
            </a:r>
            <a:endParaRPr/>
          </a:p>
          <a:p>
            <a:pPr marL="285750" lvl="0" indent="-2857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Y é luminância </a:t>
            </a:r>
            <a:endParaRPr/>
          </a:p>
          <a:p>
            <a:pPr marL="285750" lvl="0" indent="-17145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Imaginário porque só pode ser realizado com primárias que são negativas em alguns comprimentos de onda</a:t>
            </a:r>
            <a:endParaRPr/>
          </a:p>
        </p:txBody>
      </p:sp>
      <p:sp>
        <p:nvSpPr>
          <p:cNvPr id="557" name="Google Shape;557;p6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pic>
        <p:nvPicPr>
          <p:cNvPr id="558" name="Google Shape;558;p60" descr="page21image343576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72192" y="1392110"/>
            <a:ext cx="4981247" cy="30422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Luminância</a:t>
            </a:r>
            <a:endParaRPr/>
          </a:p>
        </p:txBody>
      </p:sp>
      <p:sp>
        <p:nvSpPr>
          <p:cNvPr id="564" name="Google Shape;564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929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Integral da radiância dimensionado pela eficiência visual de luminosidade.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eficiência luminosa V é a medida de quão brilhante uma luz em um determinado comprimento de onda é percebida pelo olho humano.</a:t>
            </a:r>
            <a:endParaRPr/>
          </a:p>
        </p:txBody>
      </p:sp>
      <p:sp>
        <p:nvSpPr>
          <p:cNvPr id="565" name="Google Shape;565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pic>
        <p:nvPicPr>
          <p:cNvPr id="566" name="Google Shape;566;p6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3915" y="2022978"/>
            <a:ext cx="3733444" cy="1152034"/>
          </a:xfrm>
          <a:prstGeom prst="rect">
            <a:avLst/>
          </a:prstGeom>
          <a:noFill/>
          <a:ln>
            <a:noFill/>
          </a:ln>
        </p:spPr>
      </p:pic>
      <p:pic>
        <p:nvPicPr>
          <p:cNvPr id="567" name="Google Shape;567;p61" descr="page22image336496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42504" y="789824"/>
            <a:ext cx="4180973" cy="285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6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22679" y="3653469"/>
            <a:ext cx="444500" cy="203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6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267200" y="2034219"/>
            <a:ext cx="304800" cy="190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61"/>
          <p:cNvSpPr/>
          <p:nvPr/>
        </p:nvSpPr>
        <p:spPr>
          <a:xfrm>
            <a:off x="4167359" y="5474325"/>
            <a:ext cx="4572000" cy="25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https://upload.wikimedia.org/wikipedia/commons/a/a0/Luminosity.png 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Separando Luminância e Cromaticidade</a:t>
            </a:r>
            <a:endParaRPr/>
          </a:p>
        </p:txBody>
      </p:sp>
      <p:sp>
        <p:nvSpPr>
          <p:cNvPr id="576" name="Google Shape;576;p6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Luminância: Y</a:t>
            </a: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Cromaticidade: x, y, z, definida como</a:t>
            </a:r>
            <a:endParaRPr/>
          </a:p>
        </p:txBody>
      </p:sp>
      <p:sp>
        <p:nvSpPr>
          <p:cNvPr id="577" name="Google Shape;57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pic>
        <p:nvPicPr>
          <p:cNvPr id="578" name="Google Shape;578;p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6451" y="1905820"/>
            <a:ext cx="2251382" cy="2430696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62"/>
          <p:cNvSpPr/>
          <p:nvPr/>
        </p:nvSpPr>
        <p:spPr>
          <a:xfrm>
            <a:off x="639302" y="4791670"/>
            <a:ext cx="71478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uma vez que x + y + z = 1, só precisamos registrar dois dos três</a:t>
            </a:r>
            <a:endParaRPr/>
          </a:p>
          <a:p>
            <a:pPr marL="285750" marR="0" lvl="0" indent="-28575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geralmente se escolhe x e y, levando a coordenadas (x, y, Y)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80" name="Google Shape;580;p62" descr="page23image336566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89059" y="639484"/>
            <a:ext cx="3894504" cy="4127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Diagrama de cromaticidade CIE</a:t>
            </a:r>
            <a:endParaRPr/>
          </a:p>
        </p:txBody>
      </p:sp>
      <p:sp>
        <p:nvSpPr>
          <p:cNvPr id="587" name="Google Shape;587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588" name="Google Shape;588;p63" descr="page24image344004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62690" y="570410"/>
            <a:ext cx="4437990" cy="5030874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63"/>
          <p:cNvSpPr/>
          <p:nvPr/>
        </p:nvSpPr>
        <p:spPr>
          <a:xfrm>
            <a:off x="4955744" y="1086348"/>
            <a:ext cx="3000300" cy="58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Cores espectrais puras (saturadas) ao redor da borda do gráfico</a:t>
            </a:r>
            <a:endParaRPr/>
          </a:p>
        </p:txBody>
      </p:sp>
      <p:sp>
        <p:nvSpPr>
          <p:cNvPr id="590" name="Google Shape;590;p63"/>
          <p:cNvSpPr/>
          <p:nvPr/>
        </p:nvSpPr>
        <p:spPr>
          <a:xfrm>
            <a:off x="84172" y="3935887"/>
            <a:ext cx="2088900" cy="8310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Cores menos puras (dessaturadas) no interior do gráfico</a:t>
            </a:r>
            <a:endParaRPr/>
          </a:p>
        </p:txBody>
      </p:sp>
      <p:sp>
        <p:nvSpPr>
          <p:cNvPr id="591" name="Google Shape;591;p63"/>
          <p:cNvSpPr/>
          <p:nvPr/>
        </p:nvSpPr>
        <p:spPr>
          <a:xfrm>
            <a:off x="6696749" y="2670347"/>
            <a:ext cx="2088900" cy="5847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Branco no centroide do gráfico (1/3, 1/3)</a:t>
            </a:r>
            <a:endParaRPr/>
          </a:p>
        </p:txBody>
      </p:sp>
      <p:cxnSp>
        <p:nvCxnSpPr>
          <p:cNvPr id="592" name="Google Shape;592;p63"/>
          <p:cNvCxnSpPr>
            <a:stCxn id="591" idx="1"/>
          </p:cNvCxnSpPr>
          <p:nvPr/>
        </p:nvCxnSpPr>
        <p:spPr>
          <a:xfrm flipH="1">
            <a:off x="4168349" y="2962697"/>
            <a:ext cx="2528400" cy="5760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3" name="Google Shape;593;p63"/>
          <p:cNvCxnSpPr/>
          <p:nvPr/>
        </p:nvCxnSpPr>
        <p:spPr>
          <a:xfrm flipH="1">
            <a:off x="3883244" y="1378736"/>
            <a:ext cx="1072500" cy="3906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4" name="Google Shape;594;p63"/>
          <p:cNvCxnSpPr>
            <a:stCxn id="590" idx="0"/>
          </p:cNvCxnSpPr>
          <p:nvPr/>
        </p:nvCxnSpPr>
        <p:spPr>
          <a:xfrm rot="10800000" flipH="1">
            <a:off x="1128622" y="2327587"/>
            <a:ext cx="1792800" cy="1608300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Densidade Espectral da Luz do Dia Varia</a:t>
            </a:r>
            <a:endParaRPr/>
          </a:p>
        </p:txBody>
      </p:sp>
      <p:sp>
        <p:nvSpPr>
          <p:cNvPr id="73" name="Google Shape;73;p10"/>
          <p:cNvSpPr txBox="1">
            <a:spLocks noGrp="1"/>
          </p:cNvSpPr>
          <p:nvPr>
            <p:ph type="body" idx="1"/>
          </p:nvPr>
        </p:nvSpPr>
        <p:spPr>
          <a:xfrm>
            <a:off x="6373100" y="5427267"/>
            <a:ext cx="2055000" cy="27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</a:pPr>
            <a:r>
              <a:rPr lang="pt-BR" sz="1000"/>
              <a:t>Fonte: Brian Wandell</a:t>
            </a:r>
            <a:endParaRPr sz="1600"/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75" name="Google Shape;75;p10" descr="page7image3883320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37183" y="1011511"/>
            <a:ext cx="4732537" cy="20227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0" descr="page7image452693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627502"/>
            <a:ext cx="45719" cy="5646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10" descr="page7image3883507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069847" y="3282641"/>
            <a:ext cx="4732537" cy="21280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8" name="Google Shape;78;p10"/>
          <p:cNvCxnSpPr/>
          <p:nvPr/>
        </p:nvCxnSpPr>
        <p:spPr>
          <a:xfrm>
            <a:off x="3366655" y="2327564"/>
            <a:ext cx="0" cy="1191491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cxnSp>
        <p:nvCxnSpPr>
          <p:cNvPr id="79" name="Google Shape;79;p10"/>
          <p:cNvCxnSpPr/>
          <p:nvPr/>
        </p:nvCxnSpPr>
        <p:spPr>
          <a:xfrm>
            <a:off x="5583382" y="1468583"/>
            <a:ext cx="0" cy="2437513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Gama de Cores (Gamut)</a:t>
            </a:r>
            <a:endParaRPr/>
          </a:p>
        </p:txBody>
      </p:sp>
      <p:sp>
        <p:nvSpPr>
          <p:cNvPr id="600" name="Google Shape;600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A Gama de Cores é o conjunto de cromaticidades geradas por um conjunto de primárias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Como a definição de xy é linear, a interpolação entre as cromaticidades em um gráfico de cromaticidade também é linear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Portanto, a gama é a casca convexa das cromaticidades primárias</a:t>
            </a:r>
            <a:endParaRPr/>
          </a:p>
        </p:txBody>
      </p:sp>
      <p:sp>
        <p:nvSpPr>
          <p:cNvPr id="601" name="Google Shape;601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Gama de Cores</a:t>
            </a:r>
            <a:endParaRPr/>
          </a:p>
        </p:txBody>
      </p:sp>
      <p:sp>
        <p:nvSpPr>
          <p:cNvPr id="607" name="Google Shape;607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608" name="Google Shape;608;p65" descr="Color Gamut Value Of A Display - industry news - News - PANASYS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56812" y="780324"/>
            <a:ext cx="4208461" cy="4479735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65"/>
          <p:cNvSpPr/>
          <p:nvPr/>
        </p:nvSpPr>
        <p:spPr>
          <a:xfrm>
            <a:off x="3380510" y="5470478"/>
            <a:ext cx="5233800" cy="26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http://www.panadisplay.com/news/color-gamut-value-of-a-display-10668449.html</a:t>
            </a:r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Branco?</a:t>
            </a:r>
            <a:endParaRPr/>
          </a:p>
        </p:txBody>
      </p:sp>
      <p:sp>
        <p:nvSpPr>
          <p:cNvPr id="615" name="Google Shape;615;p66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38439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"ponto branco" de uma tela é o valor do espaço de cores X, Y, Z do ponto máximo (1,1,1) no espaço de cores definido pelas primárias da tela.</a:t>
            </a:r>
            <a:endParaRPr/>
          </a:p>
        </p:txBody>
      </p:sp>
      <p:sp>
        <p:nvSpPr>
          <p:cNvPr id="616" name="Google Shape;616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617" name="Google Shape;617;p66" descr="Chromaticity - Wikipedia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53985" y="640541"/>
            <a:ext cx="4419225" cy="4971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Espaço de Cores HSV (Hue-Saturation-Value)</a:t>
            </a:r>
            <a:endParaRPr/>
          </a:p>
        </p:txBody>
      </p:sp>
      <p:sp>
        <p:nvSpPr>
          <p:cNvPr id="623" name="Google Shape;623;p6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Componentes hue(matiz), saturation(saturação) e value(valor)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eixos correspondem às características artísticas da cor</a:t>
            </a:r>
            <a:endParaRPr/>
          </a:p>
        </p:txBody>
      </p:sp>
      <p:sp>
        <p:nvSpPr>
          <p:cNvPr id="624" name="Google Shape;624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625" name="Google Shape;625;p67" descr="page28image33565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5268" y="1731596"/>
            <a:ext cx="6258791" cy="3983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Dimensões perceptivas da cor</a:t>
            </a:r>
            <a:endParaRPr/>
          </a:p>
        </p:txBody>
      </p:sp>
      <p:sp>
        <p:nvSpPr>
          <p:cNvPr id="631" name="Google Shape;631;p6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76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/>
              <a:t>Matiz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"tipo" de cor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comprimento de onda dominante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cor de pigmento escolhida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/>
              <a:t>Saturação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“colorido”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pureza colorimétrica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fração de tinta colorida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1"/>
              <a:t>Luminosidade (ou valor)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a quantidade total de luz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luminância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os tons são mais claros ou mais escuros</a:t>
            </a:r>
            <a:endParaRPr/>
          </a:p>
        </p:txBody>
      </p:sp>
      <p:sp>
        <p:nvSpPr>
          <p:cNvPr id="632" name="Google Shape;632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633" name="Google Shape;633;p68" descr="page28image33565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830060" y="838985"/>
            <a:ext cx="4254509" cy="27077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Não Uniformidade Perceptual</a:t>
            </a:r>
            <a:endParaRPr/>
          </a:p>
        </p:txBody>
      </p:sp>
      <p:sp>
        <p:nvSpPr>
          <p:cNvPr id="639" name="Google Shape;639;p69"/>
          <p:cNvSpPr txBox="1">
            <a:spLocks noGrp="1"/>
          </p:cNvSpPr>
          <p:nvPr>
            <p:ph type="body" idx="1"/>
          </p:nvPr>
        </p:nvSpPr>
        <p:spPr>
          <a:xfrm>
            <a:off x="4605774" y="838985"/>
            <a:ext cx="42129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 diagrama de cromaticidade xy à esquerda, as elipses de MacAdam mostram regiões de cor perceptualmente equivalente (elipses ampliadas em 10x)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Se deve distorcer não linearmente o diagrama para atingir distâncias perceptivas uniformes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40" name="Google Shape;640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41" name="Google Shape;641;p69" descr="page30image345441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7506" y="658620"/>
            <a:ext cx="4300721" cy="4752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Diagramas de Cores</a:t>
            </a:r>
            <a:endParaRPr/>
          </a:p>
        </p:txBody>
      </p:sp>
      <p:sp>
        <p:nvSpPr>
          <p:cNvPr id="648" name="Google Shape;648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cores complementares são cores que podem ser misturadas para formar um branco.</a:t>
            </a:r>
            <a:endParaRPr/>
          </a:p>
        </p:txBody>
      </p:sp>
      <p:sp>
        <p:nvSpPr>
          <p:cNvPr id="649" name="Google Shape;649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650" name="Google Shape;650;p70" descr="page97image337041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18385" y="1767378"/>
            <a:ext cx="3572558" cy="379548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1" name="Google Shape;651;p70"/>
          <p:cNvCxnSpPr/>
          <p:nvPr/>
        </p:nvCxnSpPr>
        <p:spPr>
          <a:xfrm>
            <a:off x="3537284" y="3585411"/>
            <a:ext cx="1756500" cy="6858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52" name="Google Shape;652;p70"/>
          <p:cNvCxnSpPr/>
          <p:nvPr/>
        </p:nvCxnSpPr>
        <p:spPr>
          <a:xfrm flipH="1">
            <a:off x="3850232" y="3272589"/>
            <a:ext cx="962400" cy="160350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oval" w="med" len="med"/>
            <a:tailEnd type="oval" w="med" len="med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653" name="Google Shape;653;p70"/>
          <p:cNvSpPr/>
          <p:nvPr/>
        </p:nvSpPr>
        <p:spPr>
          <a:xfrm>
            <a:off x="4355431" y="3868153"/>
            <a:ext cx="120300" cy="120300"/>
          </a:xfrm>
          <a:prstGeom prst="ellipse">
            <a:avLst/>
          </a:prstGeom>
          <a:solidFill>
            <a:schemeClr val="lt1"/>
          </a:solidFill>
          <a:ln w="254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p70"/>
          <p:cNvSpPr/>
          <p:nvPr/>
        </p:nvSpPr>
        <p:spPr>
          <a:xfrm>
            <a:off x="5305797" y="3988469"/>
            <a:ext cx="410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+a</a:t>
            </a:r>
            <a:endParaRPr/>
          </a:p>
        </p:txBody>
      </p:sp>
      <p:sp>
        <p:nvSpPr>
          <p:cNvPr id="655" name="Google Shape;655;p70"/>
          <p:cNvSpPr/>
          <p:nvPr/>
        </p:nvSpPr>
        <p:spPr>
          <a:xfrm>
            <a:off x="3320037" y="3216079"/>
            <a:ext cx="36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-a</a:t>
            </a:r>
            <a:endParaRPr/>
          </a:p>
        </p:txBody>
      </p:sp>
      <p:sp>
        <p:nvSpPr>
          <p:cNvPr id="656" name="Google Shape;656;p70"/>
          <p:cNvSpPr/>
          <p:nvPr/>
        </p:nvSpPr>
        <p:spPr>
          <a:xfrm>
            <a:off x="4720769" y="3260207"/>
            <a:ext cx="42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+b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7" name="Google Shape;657;p70"/>
          <p:cNvSpPr/>
          <p:nvPr/>
        </p:nvSpPr>
        <p:spPr>
          <a:xfrm>
            <a:off x="3850105" y="4736247"/>
            <a:ext cx="378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-b</a:t>
            </a:r>
            <a:endParaRPr sz="1800" b="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8" name="Google Shape;658;p70"/>
          <p:cNvSpPr/>
          <p:nvPr/>
        </p:nvSpPr>
        <p:spPr>
          <a:xfrm>
            <a:off x="3724950" y="3857877"/>
            <a:ext cx="624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branco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Spaço CIELAB (L*a*b*)</a:t>
            </a:r>
            <a:endParaRPr/>
          </a:p>
        </p:txBody>
      </p:sp>
      <p:sp>
        <p:nvSpPr>
          <p:cNvPr id="665" name="Google Shape;665;p71"/>
          <p:cNvSpPr txBox="1">
            <a:spLocks noGrp="1"/>
          </p:cNvSpPr>
          <p:nvPr>
            <p:ph type="body" idx="1"/>
          </p:nvPr>
        </p:nvSpPr>
        <p:spPr>
          <a:xfrm>
            <a:off x="304800" y="838985"/>
            <a:ext cx="4932300" cy="459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Verdana"/>
              <a:buNone/>
            </a:pPr>
            <a:r>
              <a:rPr lang="pt-BR" sz="2150"/>
              <a:t>Um espaço de cores comumente usado que busca uniformidade perceptual</a:t>
            </a:r>
            <a:endParaRPr/>
          </a:p>
          <a:p>
            <a:pPr marL="0" lvl="0" indent="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Verdana"/>
              <a:buNone/>
            </a:pPr>
            <a:endParaRPr sz="2150"/>
          </a:p>
          <a:p>
            <a:pPr marL="285750" lvl="0" indent="-28575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•"/>
            </a:pPr>
            <a:r>
              <a:rPr lang="pt-BR" sz="2150"/>
              <a:t>L* é luminosidade</a:t>
            </a:r>
            <a:endParaRPr/>
          </a:p>
          <a:p>
            <a:pPr marL="285750" lvl="0" indent="-28575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•"/>
            </a:pPr>
            <a:r>
              <a:rPr lang="pt-BR" sz="2150"/>
              <a:t>a* e b* possuem cores opostas</a:t>
            </a:r>
            <a:endParaRPr/>
          </a:p>
          <a:p>
            <a:pPr marL="285750" lvl="0" indent="-28575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•"/>
            </a:pPr>
            <a:r>
              <a:rPr lang="pt-BR" sz="2150"/>
              <a:t>a* é vermelho-verde</a:t>
            </a:r>
            <a:endParaRPr/>
          </a:p>
          <a:p>
            <a:pPr marL="285750" lvl="0" indent="-28575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Arial"/>
              <a:buChar char="•"/>
            </a:pPr>
            <a:r>
              <a:rPr lang="pt-BR" sz="2150"/>
              <a:t>b * é azul-amarelo</a:t>
            </a:r>
            <a:endParaRPr/>
          </a:p>
          <a:p>
            <a:pPr marL="0" lvl="0" indent="0" algn="l" rtl="0">
              <a:spcBef>
                <a:spcPts val="430"/>
              </a:spcBef>
              <a:spcAft>
                <a:spcPts val="0"/>
              </a:spcAft>
              <a:buClr>
                <a:schemeClr val="dk1"/>
              </a:buClr>
              <a:buSzPts val="2150"/>
              <a:buFont typeface="Verdana"/>
              <a:buNone/>
            </a:pPr>
            <a:endParaRPr sz="2150"/>
          </a:p>
        </p:txBody>
      </p:sp>
      <p:sp>
        <p:nvSpPr>
          <p:cNvPr id="666" name="Google Shape;666;p7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667" name="Google Shape;667;p71" descr="page31image345399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46290" y="282872"/>
            <a:ext cx="2827422" cy="2490581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71" descr="CIE 1976 L*a*b* color model - E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2934" y="2984320"/>
            <a:ext cx="2734632" cy="2350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3" name="Google Shape;673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Teoria da cor do oponente</a:t>
            </a:r>
            <a:endParaRPr/>
          </a:p>
        </p:txBody>
      </p:sp>
      <p:sp>
        <p:nvSpPr>
          <p:cNvPr id="674" name="Google Shape;674;p72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Há uma boa base neurológica para as dimensões do espaço de cores no CIE LAB. O cérebro parece codificar cores desde o início, usando três eixos: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[ branco - preto, vermelho - verde, amarelo - azul ]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 eixo branco - preto é a iluminação; os outros vão determinar a matiz e a saturação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/>
              <a:t>uma evidência</a:t>
            </a:r>
            <a:r>
              <a:rPr lang="pt-BR"/>
              <a:t>: você pode ter um verde claro, um verde escuro, um verde-amarelado ou um verde-azulado, mas você não pode ter um verde avermelhado (simplesmente não faz sentido)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assim, o vermelho é o oponente do verde</a:t>
            </a:r>
            <a:endParaRPr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outra evidência: pós-imagens (slides seguintes)</a:t>
            </a:r>
            <a:endParaRPr/>
          </a:p>
        </p:txBody>
      </p:sp>
      <p:sp>
        <p:nvSpPr>
          <p:cNvPr id="675" name="Google Shape;675;p7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sp>
        <p:nvSpPr>
          <p:cNvPr id="676" name="Google Shape;676;p72"/>
          <p:cNvSpPr/>
          <p:nvPr/>
        </p:nvSpPr>
        <p:spPr>
          <a:xfrm>
            <a:off x="6109494" y="5378198"/>
            <a:ext cx="2297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Steve Marschner 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682" name="Google Shape;682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83" name="Google Shape;683;p7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sp>
        <p:nvSpPr>
          <p:cNvPr id="684" name="Google Shape;684;p73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85" name="Google Shape;685;p73" descr="page33image503988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664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Densidade Espectral das Fontes de Luz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Descreve a distribuição de energia por comprimento de onda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88" name="Google Shape;88;p11" descr="page8image388307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51150" y="1297450"/>
            <a:ext cx="7412650" cy="403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1" descr="page8image3883049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18914" y="5399087"/>
            <a:ext cx="1329600" cy="238975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Google Shape;90;p11"/>
          <p:cNvSpPr/>
          <p:nvPr/>
        </p:nvSpPr>
        <p:spPr>
          <a:xfrm>
            <a:off x="6586289" y="5385086"/>
            <a:ext cx="9984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>
                <a:solidFill>
                  <a:schemeClr val="dk1"/>
                </a:solidFill>
              </a:rPr>
              <a:t>fonte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</a:t>
            </a:r>
            <a:endParaRPr sz="900"/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691" name="Google Shape;691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92" name="Google Shape;692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sp>
        <p:nvSpPr>
          <p:cNvPr id="693" name="Google Shape;693;p74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94" name="Google Shape;694;p74" descr="page34image51113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94664" y="0"/>
            <a:ext cx="7619998" cy="57149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7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sp>
        <p:nvSpPr>
          <p:cNvPr id="700" name="Google Shape;700;p75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01" name="Google Shape;701;p75" descr="page35image513009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2000" y="0"/>
            <a:ext cx="7620001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p7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sp>
        <p:nvSpPr>
          <p:cNvPr id="707" name="Google Shape;707;p76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713" name="Google Shape;713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Verdana"/>
              <a:buNone/>
            </a:pPr>
            <a:r>
              <a:rPr lang="pt-BR">
                <a:solidFill>
                  <a:schemeClr val="lt1"/>
                </a:solidFill>
              </a:rPr>
              <a:t>             Imagem Vista                       Negativo Visualizado</a:t>
            </a:r>
            <a:endParaRPr/>
          </a:p>
        </p:txBody>
      </p:sp>
      <p:sp>
        <p:nvSpPr>
          <p:cNvPr id="714" name="Google Shape;714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715" name="Google Shape;715;p77" descr="page37image3451718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9362" y="1312485"/>
            <a:ext cx="4282108" cy="3217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77" descr="page37image3450553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7306" y="1312486"/>
            <a:ext cx="4282108" cy="32176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723" name="Google Shape;723;p78" descr="Ilusao De Otica Cores Invertidas"/>
          <p:cNvPicPr preferRelativeResize="0"/>
          <p:nvPr/>
        </p:nvPicPr>
        <p:blipFill rotWithShape="1">
          <a:blip r:embed="rId3">
            <a:alphaModFix/>
          </a:blip>
          <a:srcRect t="4962" b="4971"/>
          <a:stretch/>
        </p:blipFill>
        <p:spPr>
          <a:xfrm>
            <a:off x="0" y="1"/>
            <a:ext cx="9154704" cy="5715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  <p:sp>
        <p:nvSpPr>
          <p:cNvPr id="729" name="Google Shape;729;p79"/>
          <p:cNvSpPr/>
          <p:nvPr/>
        </p:nvSpPr>
        <p:spPr>
          <a:xfrm>
            <a:off x="0" y="1"/>
            <a:ext cx="9144000" cy="571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Tudo é relativo</a:t>
            </a:r>
            <a:endParaRPr/>
          </a:p>
        </p:txBody>
      </p:sp>
      <p:pic>
        <p:nvPicPr>
          <p:cNvPr id="735" name="Google Shape;735;p80" descr="page41image50648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36" name="Google Shape;736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Tudo é relativo</a:t>
            </a:r>
            <a:endParaRPr/>
          </a:p>
        </p:txBody>
      </p:sp>
      <p:pic>
        <p:nvPicPr>
          <p:cNvPr id="742" name="Google Shape;742;p81" descr="page42image506987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838985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743" name="Google Shape;743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CBF5D647-B92F-5AE3-2874-021573A61D02}"/>
              </a:ext>
            </a:extLst>
          </p:cNvPr>
          <p:cNvGrpSpPr/>
          <p:nvPr/>
        </p:nvGrpSpPr>
        <p:grpSpPr>
          <a:xfrm>
            <a:off x="2100649" y="1285102"/>
            <a:ext cx="5054002" cy="3892501"/>
            <a:chOff x="2100649" y="1285102"/>
            <a:chExt cx="5054002" cy="3892501"/>
          </a:xfrm>
        </p:grpSpPr>
        <p:sp>
          <p:nvSpPr>
            <p:cNvPr id="744" name="Google Shape;744;p81"/>
            <p:cNvSpPr/>
            <p:nvPr/>
          </p:nvSpPr>
          <p:spPr>
            <a:xfrm>
              <a:off x="2100649" y="1285103"/>
              <a:ext cx="2347800" cy="389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5" name="Google Shape;745;p81"/>
            <p:cNvSpPr/>
            <p:nvPr/>
          </p:nvSpPr>
          <p:spPr>
            <a:xfrm>
              <a:off x="4757351" y="1285103"/>
              <a:ext cx="2397300" cy="38925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6" name="Google Shape;746;p81"/>
            <p:cNvSpPr/>
            <p:nvPr/>
          </p:nvSpPr>
          <p:spPr>
            <a:xfrm>
              <a:off x="3498309" y="1285102"/>
              <a:ext cx="2347800" cy="11616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7" name="Google Shape;747;p81"/>
            <p:cNvSpPr/>
            <p:nvPr/>
          </p:nvSpPr>
          <p:spPr>
            <a:xfrm>
              <a:off x="3398108" y="3422822"/>
              <a:ext cx="2347800" cy="175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8" name="Google Shape;748;p81"/>
            <p:cNvSpPr/>
            <p:nvPr/>
          </p:nvSpPr>
          <p:spPr>
            <a:xfrm>
              <a:off x="3521678" y="2693038"/>
              <a:ext cx="2347800" cy="482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Tudo é relativo</a:t>
            </a:r>
            <a:endParaRPr/>
          </a:p>
        </p:txBody>
      </p:sp>
      <p:sp>
        <p:nvSpPr>
          <p:cNvPr id="754" name="Google Shape;754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grpSp>
        <p:nvGrpSpPr>
          <p:cNvPr id="755" name="Google Shape;755;p82"/>
          <p:cNvGrpSpPr/>
          <p:nvPr/>
        </p:nvGrpSpPr>
        <p:grpSpPr>
          <a:xfrm>
            <a:off x="1917459" y="930143"/>
            <a:ext cx="5309151" cy="4180129"/>
            <a:chOff x="2086736" y="1509156"/>
            <a:chExt cx="3949086" cy="3022071"/>
          </a:xfrm>
        </p:grpSpPr>
        <p:pic>
          <p:nvPicPr>
            <p:cNvPr id="756" name="Google Shape;756;p82" descr="page47image5129177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086736" y="1509156"/>
              <a:ext cx="1974543" cy="3022071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757" name="Google Shape;757;p82" descr="page47image51150256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061279" y="1509156"/>
              <a:ext cx="1974543" cy="302207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58" name="Google Shape;758;p82"/>
          <p:cNvSpPr/>
          <p:nvPr/>
        </p:nvSpPr>
        <p:spPr>
          <a:xfrm>
            <a:off x="2295331" y="2917554"/>
            <a:ext cx="4506600" cy="180300"/>
          </a:xfrm>
          <a:prstGeom prst="rect">
            <a:avLst/>
          </a:prstGeom>
          <a:solidFill>
            <a:srgbClr val="D3D00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4" name="Google Shape;764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Tudo é relativo</a:t>
            </a:r>
            <a:endParaRPr/>
          </a:p>
        </p:txBody>
      </p:sp>
      <p:sp>
        <p:nvSpPr>
          <p:cNvPr id="765" name="Google Shape;765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766" name="Google Shape;766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64838" y="2226788"/>
            <a:ext cx="1666875" cy="12614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7" name="Google Shape;767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405" y="629729"/>
            <a:ext cx="6317871" cy="478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cor?</a:t>
            </a:r>
            <a:endParaRPr/>
          </a:p>
        </p:txBody>
      </p:sp>
      <p:sp>
        <p:nvSpPr>
          <p:cNvPr id="96" name="Google Shape;96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62900" lvl="0" indent="-225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 cor é um fenômeno da percepção humana; não é uma propriedade universal da luz</a:t>
            </a:r>
            <a:endParaRPr/>
          </a:p>
          <a:p>
            <a:pPr marL="162900" lvl="0" indent="-22530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As cores são as sensações perceptivas que surgem ao ver a luz de diferentes distribuições de potência espectral</a:t>
            </a:r>
            <a:endParaRPr/>
          </a:p>
          <a:p>
            <a:pPr marL="162900" lvl="0" indent="-225300" algn="l" rtl="0"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Tecnicamente falando, diferentes comprimentos de onda de luz não são "cores"</a:t>
            </a:r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p8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Extras</a:t>
            </a:r>
            <a:endParaRPr/>
          </a:p>
        </p:txBody>
      </p:sp>
      <p:sp>
        <p:nvSpPr>
          <p:cNvPr id="773" name="Google Shape;773;p8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74" name="Google Shape;774;p8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8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400"/>
              <a:buFont typeface="Verdana"/>
              <a:buNone/>
            </a:pPr>
            <a:r>
              <a:rPr lang="pt-BR" sz="2400"/>
              <a:t>Resposta dos cones S, M, L à luz monocromática</a:t>
            </a:r>
            <a:endParaRPr/>
          </a:p>
        </p:txBody>
      </p:sp>
      <p:sp>
        <p:nvSpPr>
          <p:cNvPr id="781" name="Google Shape;781;p8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265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Visualização da resposta das células cônicas dos olhos humanos à luz monocromática (luz com energia em um único comprimento de onda) como pontos no espaço 3D.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Este é um gráfico das funções de resposta S, M, L como um ponto no espaço 3D.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O espaço de todas as respostas possíveis são combinações lineares de pontos nesta curva.</a:t>
            </a:r>
            <a:endParaRPr/>
          </a:p>
        </p:txBody>
      </p:sp>
      <p:sp>
        <p:nvSpPr>
          <p:cNvPr id="782" name="Google Shape;782;p8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pic>
        <p:nvPicPr>
          <p:cNvPr id="783" name="Google Shape;783;p85" descr="page53image34189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40211" y="1058450"/>
            <a:ext cx="3735422" cy="3792650"/>
          </a:xfrm>
          <a:prstGeom prst="rect">
            <a:avLst/>
          </a:prstGeom>
          <a:noFill/>
          <a:ln>
            <a:noFill/>
          </a:ln>
        </p:spPr>
      </p:pic>
      <p:sp>
        <p:nvSpPr>
          <p:cNvPr id="784" name="Google Shape;784;p85"/>
          <p:cNvSpPr/>
          <p:nvPr/>
        </p:nvSpPr>
        <p:spPr>
          <a:xfrm>
            <a:off x="6216657" y="649110"/>
            <a:ext cx="378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</a:t>
            </a:r>
            <a:endParaRPr sz="32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5" name="Google Shape;785;p85"/>
          <p:cNvSpPr/>
          <p:nvPr/>
        </p:nvSpPr>
        <p:spPr>
          <a:xfrm>
            <a:off x="4829461" y="4032861"/>
            <a:ext cx="3579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</a:t>
            </a:r>
            <a:endParaRPr/>
          </a:p>
        </p:txBody>
      </p:sp>
      <p:sp>
        <p:nvSpPr>
          <p:cNvPr id="786" name="Google Shape;786;p85"/>
          <p:cNvSpPr/>
          <p:nvPr/>
        </p:nvSpPr>
        <p:spPr>
          <a:xfrm>
            <a:off x="8616522" y="3625591"/>
            <a:ext cx="5436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endParaRPr/>
          </a:p>
        </p:txBody>
      </p:sp>
      <p:sp>
        <p:nvSpPr>
          <p:cNvPr id="787" name="Google Shape;787;p85"/>
          <p:cNvSpPr/>
          <p:nvPr/>
        </p:nvSpPr>
        <p:spPr>
          <a:xfrm>
            <a:off x="7372124" y="5412964"/>
            <a:ext cx="10107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Marc Levoy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8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Cores Subtrativas</a:t>
            </a:r>
            <a:endParaRPr/>
          </a:p>
        </p:txBody>
      </p:sp>
      <p:sp>
        <p:nvSpPr>
          <p:cNvPr id="793" name="Google Shape;793;p86"/>
          <p:cNvSpPr txBox="1">
            <a:spLocks noGrp="1"/>
          </p:cNvSpPr>
          <p:nvPr>
            <p:ph type="body" idx="1"/>
          </p:nvPr>
        </p:nvSpPr>
        <p:spPr>
          <a:xfrm>
            <a:off x="3988340" y="838985"/>
            <a:ext cx="4961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 dirty="0"/>
              <a:t>Produz o espectro desejado subtraindo da luz branca (geralmente via absorção por pigmentos)</a:t>
            </a:r>
            <a:endParaRPr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 dirty="0"/>
              <a:t>A mídia fotográfica (slides, impressões) funciona dessa maneira</a:t>
            </a:r>
            <a:endParaRPr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sz="2200"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r>
              <a:rPr lang="pt-BR" sz="2200" dirty="0"/>
              <a:t>Leva a C, M, </a:t>
            </a:r>
            <a:r>
              <a:rPr lang="pt-BR" sz="2200" dirty="0" err="1"/>
              <a:t>Y</a:t>
            </a:r>
            <a:r>
              <a:rPr lang="pt-BR" sz="2200" dirty="0"/>
              <a:t> (ciano, magenta, amarelo) como primários</a:t>
            </a:r>
            <a:endParaRPr dirty="0"/>
          </a:p>
        </p:txBody>
      </p:sp>
      <p:sp>
        <p:nvSpPr>
          <p:cNvPr id="794" name="Google Shape;794;p8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pic>
        <p:nvPicPr>
          <p:cNvPr id="795" name="Google Shape;795;p86" descr="page54image34552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6843" y="757866"/>
            <a:ext cx="2890757" cy="46583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0" name="Google Shape;800;p8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Luz branca em diversos materiais</a:t>
            </a:r>
            <a:endParaRPr/>
          </a:p>
        </p:txBody>
      </p:sp>
      <p:sp>
        <p:nvSpPr>
          <p:cNvPr id="801" name="Google Shape;801;p8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pic>
        <p:nvPicPr>
          <p:cNvPr id="802" name="Google Shape;802;p87" descr="page129image51089344"/>
          <p:cNvPicPr preferRelativeResize="0"/>
          <p:nvPr/>
        </p:nvPicPr>
        <p:blipFill rotWithShape="1">
          <a:blip r:embed="rId3">
            <a:alphaModFix/>
          </a:blip>
          <a:srcRect t="11575" b="11406"/>
          <a:stretch/>
        </p:blipFill>
        <p:spPr>
          <a:xfrm>
            <a:off x="677314" y="796650"/>
            <a:ext cx="7789370" cy="4499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7" name="Google Shape;807;p8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 cor subtrativa descreve o espectro refletido</a:t>
            </a:r>
            <a:endParaRPr/>
          </a:p>
        </p:txBody>
      </p:sp>
      <p:sp>
        <p:nvSpPr>
          <p:cNvPr id="808" name="Google Shape;808;p8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  <p:pic>
        <p:nvPicPr>
          <p:cNvPr id="809" name="Google Shape;809;p88" descr="page55image50400880"/>
          <p:cNvPicPr preferRelativeResize="0"/>
          <p:nvPr/>
        </p:nvPicPr>
        <p:blipFill rotWithShape="1">
          <a:blip r:embed="rId3">
            <a:alphaModFix/>
          </a:blip>
          <a:srcRect l="5146" t="23138" r="6279" b="11719"/>
          <a:stretch/>
        </p:blipFill>
        <p:spPr>
          <a:xfrm>
            <a:off x="237506" y="695631"/>
            <a:ext cx="8428234" cy="4649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4" name="Google Shape;814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13024" y="1201280"/>
            <a:ext cx="3176546" cy="1740929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p8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Interação de emissão e reflexão</a:t>
            </a:r>
            <a:endParaRPr/>
          </a:p>
        </p:txBody>
      </p:sp>
      <p:sp>
        <p:nvSpPr>
          <p:cNvPr id="816" name="Google Shape;816;p89"/>
          <p:cNvSpPr txBox="1">
            <a:spLocks noGrp="1"/>
          </p:cNvSpPr>
          <p:nvPr>
            <p:ph type="body" idx="1"/>
          </p:nvPr>
        </p:nvSpPr>
        <p:spPr>
          <a:xfrm>
            <a:off x="304800" y="838985"/>
            <a:ext cx="8514000" cy="457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Considere o que acontece quando a luz é refletida de uma superfície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- ν : frequência da luz (define a cor)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- A fonte de luz tem espectro de emissão f(ν)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- A superfície tem espectro de reflexão g(ν)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       - A intensidade resultante é o produto f(ν)g(ν)</a:t>
            </a:r>
            <a:endParaRPr sz="1900"/>
          </a:p>
        </p:txBody>
      </p:sp>
      <p:sp>
        <p:nvSpPr>
          <p:cNvPr id="817" name="Google Shape;817;p8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  <p:pic>
        <p:nvPicPr>
          <p:cNvPr id="818" name="Google Shape;818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02686" y="2954074"/>
            <a:ext cx="5760113" cy="2657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p9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Impressão</a:t>
            </a:r>
            <a:endParaRPr/>
          </a:p>
        </p:txBody>
      </p:sp>
      <p:sp>
        <p:nvSpPr>
          <p:cNvPr id="825" name="Google Shape;825;p9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769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Ao descrever a cor da luz refletida, cada primário misto contribui para a absorção da luz (requer um espaço de cor subtrativo)</a:t>
            </a:r>
            <a:endParaRPr/>
          </a:p>
        </p:txBody>
      </p:sp>
      <p:sp>
        <p:nvSpPr>
          <p:cNvPr id="826" name="Google Shape;826;p9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86</a:t>
            </a:fld>
            <a:endParaRPr/>
          </a:p>
        </p:txBody>
      </p:sp>
      <p:pic>
        <p:nvPicPr>
          <p:cNvPr id="827" name="Google Shape;827;p90" descr="page131image3368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46701" y="2371554"/>
            <a:ext cx="2256973" cy="2256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8" name="Google Shape;828;p90" descr="page131image511043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12416" y="217981"/>
            <a:ext cx="1990634" cy="150387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9" name="Google Shape;829;p90" descr="page131image51127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657557" y="2054235"/>
            <a:ext cx="1116983" cy="2446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0" name="Google Shape;830;p90" descr="page131image5122926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7098066" y="2054235"/>
            <a:ext cx="1112716" cy="3236992"/>
          </a:xfrm>
          <a:prstGeom prst="rect">
            <a:avLst/>
          </a:prstGeom>
          <a:noFill/>
          <a:ln>
            <a:noFill/>
          </a:ln>
        </p:spPr>
      </p:pic>
      <p:sp>
        <p:nvSpPr>
          <p:cNvPr id="831" name="Google Shape;831;p90"/>
          <p:cNvSpPr/>
          <p:nvPr/>
        </p:nvSpPr>
        <p:spPr>
          <a:xfrm>
            <a:off x="5657551" y="1760800"/>
            <a:ext cx="107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CMY</a:t>
            </a:r>
            <a:endParaRPr/>
          </a:p>
        </p:txBody>
      </p:sp>
      <p:sp>
        <p:nvSpPr>
          <p:cNvPr id="832" name="Google Shape;832;p90"/>
          <p:cNvSpPr/>
          <p:nvPr/>
        </p:nvSpPr>
        <p:spPr>
          <a:xfrm>
            <a:off x="7098075" y="1760800"/>
            <a:ext cx="1074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CMYK</a:t>
            </a:r>
            <a:endParaRPr/>
          </a:p>
        </p:txBody>
      </p:sp>
      <p:sp>
        <p:nvSpPr>
          <p:cNvPr id="833" name="Google Shape;833;p90"/>
          <p:cNvSpPr/>
          <p:nvPr/>
        </p:nvSpPr>
        <p:spPr>
          <a:xfrm>
            <a:off x="84174" y="4757400"/>
            <a:ext cx="7013891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CMYK adiciona o 4º componente (</a:t>
            </a:r>
            <a:r>
              <a:rPr lang="pt-BR" sz="15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</a:t>
            </a:r>
            <a:r>
              <a:rPr lang="pt-BR" sz="15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preto), já que usar uma única tinta preta dá um melhor preto (e é mais eficiente em tinta) do que misturar primários CMY</a:t>
            </a:r>
            <a:endParaRPr sz="1300" dirty="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9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Experiência de combinação de cores de Maxwell</a:t>
            </a:r>
            <a:endParaRPr/>
          </a:p>
        </p:txBody>
      </p:sp>
      <p:sp>
        <p:nvSpPr>
          <p:cNvPr id="839" name="Google Shape;839;p91"/>
          <p:cNvSpPr txBox="1">
            <a:spLocks noGrp="1"/>
          </p:cNvSpPr>
          <p:nvPr>
            <p:ph type="body" idx="1"/>
          </p:nvPr>
        </p:nvSpPr>
        <p:spPr>
          <a:xfrm>
            <a:off x="3614056" y="4191000"/>
            <a:ext cx="5204700" cy="131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http://designblog.rietveldacademie.nl/?p=68422 </a:t>
            </a:r>
            <a:endParaRPr/>
          </a:p>
          <a:p>
            <a:pPr marL="0" lvl="0" indent="0" algn="l" rtl="0">
              <a:spcBef>
                <a:spcPts val="148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http://rsta.royalsocietypublishing.org/content/366/1871/1685 </a:t>
            </a:r>
            <a:endParaRPr/>
          </a:p>
          <a:p>
            <a:pPr marL="0" lvl="0" indent="0" algn="l" rtl="0">
              <a:spcBef>
                <a:spcPts val="1488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https://www.animations.physics.unsw.edu.au/labs/colour-mixing/colour-mixing.htm</a:t>
            </a:r>
            <a:endParaRPr/>
          </a:p>
        </p:txBody>
      </p:sp>
      <p:sp>
        <p:nvSpPr>
          <p:cNvPr id="840" name="Google Shape;840;p9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87</a:t>
            </a:fld>
            <a:endParaRPr/>
          </a:p>
        </p:txBody>
      </p:sp>
      <p:pic>
        <p:nvPicPr>
          <p:cNvPr id="841" name="Google Shape;841;p91" descr="page51image341177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3105186" cy="408577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91" descr="page51image341160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045021" y="1127817"/>
            <a:ext cx="4467383" cy="2862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p9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88</a:t>
            </a:fld>
            <a:endParaRPr/>
          </a:p>
        </p:txBody>
      </p:sp>
      <p:sp>
        <p:nvSpPr>
          <p:cNvPr id="848" name="Google Shape;848;p92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849" name="Google Shape;849;p92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Anatomia do Olho Humano</a:t>
            </a:r>
            <a:endParaRPr/>
          </a:p>
        </p:txBody>
      </p:sp>
      <p:sp>
        <p:nvSpPr>
          <p:cNvPr id="103" name="Google Shape;103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04" name="Google Shape;104;p13" descr="Olho e visão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672" y="583638"/>
            <a:ext cx="8049491" cy="497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3089</Words>
  <Application>Microsoft Macintosh PowerPoint</Application>
  <PresentationFormat>On-screen Show (16:10)</PresentationFormat>
  <Paragraphs>509</Paragraphs>
  <Slides>88</Slides>
  <Notes>88</Notes>
  <HiddenSlides>23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88</vt:i4>
      </vt:variant>
    </vt:vector>
  </HeadingPairs>
  <TitlesOfParts>
    <vt:vector size="92" baseType="lpstr">
      <vt:lpstr>Verdana</vt:lpstr>
      <vt:lpstr>Arial</vt:lpstr>
      <vt:lpstr>Old Standard TT</vt:lpstr>
      <vt:lpstr>Personalizar design</vt:lpstr>
      <vt:lpstr>PowerPoint Presentation</vt:lpstr>
      <vt:lpstr>Cores</vt:lpstr>
      <vt:lpstr>Os Componentes Fundamentais da Luz</vt:lpstr>
      <vt:lpstr>O espectro visível da luz</vt:lpstr>
      <vt:lpstr>Densidade Espectral</vt:lpstr>
      <vt:lpstr>A Densidade Espectral da Luz do Dia Varia</vt:lpstr>
      <vt:lpstr>A Densidade Espectral das Fontes de Luz</vt:lpstr>
      <vt:lpstr>O que é cor?</vt:lpstr>
      <vt:lpstr>Anatomia do Olho Humano</vt:lpstr>
      <vt:lpstr>Células fotorreceptoras retinais: cones e bastonetes</vt:lpstr>
      <vt:lpstr>Resposta Espectral de Células Cone Humanas</vt:lpstr>
      <vt:lpstr>Fração de três tipos de células cônicas varia amplamente</vt:lpstr>
      <vt:lpstr>Um modelo simples de detector de luz</vt:lpstr>
      <vt:lpstr>Matemática da detecção de luz</vt:lpstr>
      <vt:lpstr>Matemática da detecção de luz</vt:lpstr>
      <vt:lpstr>Redução de dimensionalidade de ∞ a 1</vt:lpstr>
      <vt:lpstr>Resposta Espectral de Células Cone Humanas</vt:lpstr>
      <vt:lpstr>Resposta Espectral de Células Cone Humanas</vt:lpstr>
      <vt:lpstr>Redução de dimensionalidade de ∞ a 3</vt:lpstr>
      <vt:lpstr>O Sistema Visual Humano</vt:lpstr>
      <vt:lpstr>Metamerismo</vt:lpstr>
      <vt:lpstr>Metamerismo</vt:lpstr>
      <vt:lpstr>Metamerismo (mesma percepção de cor)</vt:lpstr>
      <vt:lpstr>Reproduzindo Cores: Cores Aditivas</vt:lpstr>
      <vt:lpstr>Lembrando: Como funcionam os pixels no LCD</vt:lpstr>
      <vt:lpstr>Dificuldade da Reprodução de Cores</vt:lpstr>
      <vt:lpstr>Exemplos de cores primárias para TVs de tubo</vt:lpstr>
      <vt:lpstr>Exemplos de cores primárias para TVs de LCD</vt:lpstr>
      <vt:lpstr>Reprodução de Cores em Álgebra Linear</vt:lpstr>
      <vt:lpstr>Reprodução de Cores em Álgebra Linear</vt:lpstr>
      <vt:lpstr>Reprodução de Cores em Álgebra Linear</vt:lpstr>
      <vt:lpstr>Reprodução de Cores em Álgebra Linear</vt:lpstr>
      <vt:lpstr>Reprodução de Cores em Álgebra Linear</vt:lpstr>
      <vt:lpstr>Reprodução de Cores em Álgebra Linear</vt:lpstr>
      <vt:lpstr>Reprodução de Cores em Álgebra Linear</vt:lpstr>
      <vt:lpstr>Problemas na Reprodução das Cores: Não existe luz negativa</vt:lpstr>
      <vt:lpstr>Experiência de combinação de cores aditivas</vt:lpstr>
      <vt:lpstr>Experiência de correspondência de cores RGB CIE</vt:lpstr>
      <vt:lpstr>Exemplo do Experimento</vt:lpstr>
      <vt:lpstr>Exemplo do Experimento</vt:lpstr>
      <vt:lpstr>Exemplo do Experimento</vt:lpstr>
      <vt:lpstr>Exemplo do Experimento</vt:lpstr>
      <vt:lpstr>Exemplo do Experimento 2:</vt:lpstr>
      <vt:lpstr>Exemplo do Experimento 2:</vt:lpstr>
      <vt:lpstr>Exemplo do Experimento 2:</vt:lpstr>
      <vt:lpstr>Exemplo do Experimento 2:</vt:lpstr>
      <vt:lpstr>O casamento de cores no experimento é linear</vt:lpstr>
      <vt:lpstr>Funções de Casamento de Cores</vt:lpstr>
      <vt:lpstr>Funções de correspondência de cores RGB CIE</vt:lpstr>
      <vt:lpstr>Reprodução de cores com funções correspondentes</vt:lpstr>
      <vt:lpstr>Reprodução de cores com funções correspondentes</vt:lpstr>
      <vt:lpstr>Espaço de Cores</vt:lpstr>
      <vt:lpstr>Calibrar Cores não é fácil</vt:lpstr>
      <vt:lpstr>Espaço de Cores</vt:lpstr>
      <vt:lpstr>Espaço de Cores Padronizados</vt:lpstr>
      <vt:lpstr>Um espaço de cores universal: CIE XYZ</vt:lpstr>
      <vt:lpstr>Luminância</vt:lpstr>
      <vt:lpstr>Separando Luminância e Cromaticidade</vt:lpstr>
      <vt:lpstr>Diagrama de cromaticidade CIE</vt:lpstr>
      <vt:lpstr>Gama de Cores (Gamut)</vt:lpstr>
      <vt:lpstr>Gama de Cores</vt:lpstr>
      <vt:lpstr>O que é Branco?</vt:lpstr>
      <vt:lpstr>Espaço de Cores HSV (Hue-Saturation-Value)</vt:lpstr>
      <vt:lpstr>Dimensões perceptivas da cor</vt:lpstr>
      <vt:lpstr>Não Uniformidade Perceptual</vt:lpstr>
      <vt:lpstr>Diagramas de Cores</vt:lpstr>
      <vt:lpstr>Spaço CIELAB (L*a*b*)</vt:lpstr>
      <vt:lpstr>Teoria da cor do oponente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Tudo é relativo</vt:lpstr>
      <vt:lpstr>Tudo é relativo</vt:lpstr>
      <vt:lpstr>Tudo é relativo</vt:lpstr>
      <vt:lpstr>Tudo é relativo</vt:lpstr>
      <vt:lpstr>Extras</vt:lpstr>
      <vt:lpstr>Resposta dos cones S, M, L à luz monocromática</vt:lpstr>
      <vt:lpstr>Cores Subtrativas</vt:lpstr>
      <vt:lpstr>Luz branca em diversos materiais</vt:lpstr>
      <vt:lpstr>A cor subtrativa descreve o espectro refletido</vt:lpstr>
      <vt:lpstr>Interação de emissão e reflexão</vt:lpstr>
      <vt:lpstr>Impressão</vt:lpstr>
      <vt:lpstr>Experiência de combinação de cores de Maxwell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2023-04-25T12:07:02Z</dcterms:modified>
</cp:coreProperties>
</file>